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39"/>
  </p:notesMasterIdLst>
  <p:sldIdLst>
    <p:sldId id="306" r:id="rId2"/>
    <p:sldId id="258" r:id="rId3"/>
    <p:sldId id="259" r:id="rId4"/>
    <p:sldId id="260" r:id="rId5"/>
    <p:sldId id="261" r:id="rId6"/>
    <p:sldId id="262" r:id="rId7"/>
    <p:sldId id="264" r:id="rId8"/>
    <p:sldId id="265" r:id="rId9"/>
    <p:sldId id="268" r:id="rId10"/>
    <p:sldId id="269" r:id="rId11"/>
    <p:sldId id="305" r:id="rId12"/>
    <p:sldId id="311" r:id="rId13"/>
    <p:sldId id="267" r:id="rId14"/>
    <p:sldId id="273" r:id="rId15"/>
    <p:sldId id="274" r:id="rId16"/>
    <p:sldId id="275" r:id="rId17"/>
    <p:sldId id="276" r:id="rId18"/>
    <p:sldId id="277" r:id="rId19"/>
    <p:sldId id="278" r:id="rId20"/>
    <p:sldId id="279" r:id="rId21"/>
    <p:sldId id="310" r:id="rId22"/>
    <p:sldId id="308" r:id="rId23"/>
    <p:sldId id="282" r:id="rId24"/>
    <p:sldId id="283" r:id="rId25"/>
    <p:sldId id="285" r:id="rId26"/>
    <p:sldId id="286" r:id="rId27"/>
    <p:sldId id="297" r:id="rId28"/>
    <p:sldId id="300" r:id="rId29"/>
    <p:sldId id="301" r:id="rId30"/>
    <p:sldId id="288" r:id="rId31"/>
    <p:sldId id="307" r:id="rId32"/>
    <p:sldId id="291" r:id="rId33"/>
    <p:sldId id="290" r:id="rId34"/>
    <p:sldId id="292" r:id="rId35"/>
    <p:sldId id="309" r:id="rId36"/>
    <p:sldId id="303" r:id="rId37"/>
    <p:sldId id="304" r:id="rId38"/>
  </p:sldIdLst>
  <p:sldSz cx="9144000" cy="6858000" type="screen4x3"/>
  <p:notesSz cx="9866313" cy="67357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p:cViewPr varScale="1">
        <p:scale>
          <a:sx n="86" d="100"/>
          <a:sy n="86" d="100"/>
        </p:scale>
        <p:origin x="1378"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5402" cy="33834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89198" y="0"/>
            <a:ext cx="4275402" cy="338348"/>
          </a:xfrm>
          <a:prstGeom prst="rect">
            <a:avLst/>
          </a:prstGeom>
        </p:spPr>
        <p:txBody>
          <a:bodyPr vert="horz" lIns="91440" tIns="45720" rIns="91440" bIns="45720" rtlCol="0"/>
          <a:lstStyle>
            <a:lvl1pPr algn="r">
              <a:defRPr sz="1200"/>
            </a:lvl1pPr>
          </a:lstStyle>
          <a:p>
            <a:fld id="{199BDDC6-3499-428E-85E4-D7C83E3D99AC}" type="datetimeFigureOut">
              <a:rPr lang="en-US" smtClean="0"/>
              <a:t>7/9/2020</a:t>
            </a:fld>
            <a:endParaRPr lang="en-US"/>
          </a:p>
        </p:txBody>
      </p:sp>
      <p:sp>
        <p:nvSpPr>
          <p:cNvPr id="4" name="Slide Image Placeholder 3"/>
          <p:cNvSpPr>
            <a:spLocks noGrp="1" noRot="1" noChangeAspect="1"/>
          </p:cNvSpPr>
          <p:nvPr>
            <p:ph type="sldImg" idx="2"/>
          </p:nvPr>
        </p:nvSpPr>
        <p:spPr>
          <a:xfrm>
            <a:off x="3417888" y="841375"/>
            <a:ext cx="3030537" cy="22733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86632" y="3241587"/>
            <a:ext cx="7893050" cy="265220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97417"/>
            <a:ext cx="4275402" cy="33834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89198" y="6397417"/>
            <a:ext cx="4275402" cy="338347"/>
          </a:xfrm>
          <a:prstGeom prst="rect">
            <a:avLst/>
          </a:prstGeom>
        </p:spPr>
        <p:txBody>
          <a:bodyPr vert="horz" lIns="91440" tIns="45720" rIns="91440" bIns="45720" rtlCol="0" anchor="b"/>
          <a:lstStyle>
            <a:lvl1pPr algn="r">
              <a:defRPr sz="1200"/>
            </a:lvl1pPr>
          </a:lstStyle>
          <a:p>
            <a:fld id="{F3CAD544-43FB-4A12-8CB8-3D551B03FEA5}" type="slidenum">
              <a:rPr lang="en-US" smtClean="0"/>
              <a:t>‹#›</a:t>
            </a:fld>
            <a:endParaRPr lang="en-US"/>
          </a:p>
        </p:txBody>
      </p:sp>
    </p:spTree>
    <p:extLst>
      <p:ext uri="{BB962C8B-B14F-4D97-AF65-F5344CB8AC3E}">
        <p14:creationId xmlns:p14="http://schemas.microsoft.com/office/powerpoint/2010/main" val="135591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B2D7B8D-D008-4D67-A7B6-8848231972F0}" type="slidenum">
              <a:rPr lang="en-GB" smtClean="0"/>
              <a:pPr>
                <a:defRPr/>
              </a:pPr>
              <a:t>13</a:t>
            </a:fld>
            <a:endParaRPr lang="en-GB"/>
          </a:p>
        </p:txBody>
      </p:sp>
    </p:spTree>
    <p:extLst>
      <p:ext uri="{BB962C8B-B14F-4D97-AF65-F5344CB8AC3E}">
        <p14:creationId xmlns:p14="http://schemas.microsoft.com/office/powerpoint/2010/main" val="358243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Artefacts for UCD</a:t>
            </a:r>
          </a:p>
          <a:p>
            <a:endParaRPr lang="en-GB" dirty="0"/>
          </a:p>
        </p:txBody>
      </p:sp>
      <p:sp>
        <p:nvSpPr>
          <p:cNvPr id="4" name="Slide Number Placeholder 3"/>
          <p:cNvSpPr>
            <a:spLocks noGrp="1"/>
          </p:cNvSpPr>
          <p:nvPr>
            <p:ph type="sldNum" sz="quarter" idx="10"/>
          </p:nvPr>
        </p:nvSpPr>
        <p:spPr/>
        <p:txBody>
          <a:bodyPr/>
          <a:lstStyle/>
          <a:p>
            <a:fld id="{F3CAD544-43FB-4A12-8CB8-3D551B03FEA5}" type="slidenum">
              <a:rPr lang="en-US" smtClean="0"/>
              <a:t>18</a:t>
            </a:fld>
            <a:endParaRPr lang="en-US"/>
          </a:p>
        </p:txBody>
      </p:sp>
    </p:spTree>
    <p:extLst>
      <p:ext uri="{BB962C8B-B14F-4D97-AF65-F5344CB8AC3E}">
        <p14:creationId xmlns:p14="http://schemas.microsoft.com/office/powerpoint/2010/main" val="764581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a:t>
            </a:r>
            <a:r>
              <a:rPr lang="en-US" baseline="0" dirty="0"/>
              <a:t> of visiting an exhibition, including what happens before and after</a:t>
            </a:r>
            <a:endParaRPr lang="en-US" dirty="0"/>
          </a:p>
        </p:txBody>
      </p:sp>
      <p:sp>
        <p:nvSpPr>
          <p:cNvPr id="4" name="Slide Number Placeholder 3"/>
          <p:cNvSpPr>
            <a:spLocks noGrp="1"/>
          </p:cNvSpPr>
          <p:nvPr>
            <p:ph type="sldNum" sz="quarter" idx="10"/>
          </p:nvPr>
        </p:nvSpPr>
        <p:spPr/>
        <p:txBody>
          <a:bodyPr/>
          <a:lstStyle/>
          <a:p>
            <a:fld id="{CD0DB04D-A6AC-F642-8304-5BAC5B90CC58}" type="slidenum">
              <a:rPr lang="en-US" smtClean="0"/>
              <a:t>25</a:t>
            </a:fld>
            <a:endParaRPr lang="en-US"/>
          </a:p>
        </p:txBody>
      </p:sp>
    </p:spTree>
    <p:extLst>
      <p:ext uri="{BB962C8B-B14F-4D97-AF65-F5344CB8AC3E}">
        <p14:creationId xmlns:p14="http://schemas.microsoft.com/office/powerpoint/2010/main" val="120685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 for finding events in the local area</a:t>
            </a:r>
          </a:p>
        </p:txBody>
      </p:sp>
      <p:sp>
        <p:nvSpPr>
          <p:cNvPr id="4" name="Slide Number Placeholder 3"/>
          <p:cNvSpPr>
            <a:spLocks noGrp="1"/>
          </p:cNvSpPr>
          <p:nvPr>
            <p:ph type="sldNum" sz="quarter" idx="10"/>
          </p:nvPr>
        </p:nvSpPr>
        <p:spPr/>
        <p:txBody>
          <a:bodyPr/>
          <a:lstStyle/>
          <a:p>
            <a:fld id="{CD0DB04D-A6AC-F642-8304-5BAC5B90CC58}" type="slidenum">
              <a:rPr lang="en-US" smtClean="0"/>
              <a:t>26</a:t>
            </a:fld>
            <a:endParaRPr lang="en-US"/>
          </a:p>
        </p:txBody>
      </p:sp>
    </p:spTree>
    <p:extLst>
      <p:ext uri="{BB962C8B-B14F-4D97-AF65-F5344CB8AC3E}">
        <p14:creationId xmlns:p14="http://schemas.microsoft.com/office/powerpoint/2010/main" val="14475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3CAD544-43FB-4A12-8CB8-3D551B03FEA5}" type="slidenum">
              <a:rPr lang="en-US" smtClean="0"/>
              <a:t>36</a:t>
            </a:fld>
            <a:endParaRPr lang="en-US"/>
          </a:p>
        </p:txBody>
      </p:sp>
    </p:spTree>
    <p:extLst>
      <p:ext uri="{BB962C8B-B14F-4D97-AF65-F5344CB8AC3E}">
        <p14:creationId xmlns:p14="http://schemas.microsoft.com/office/powerpoint/2010/main" val="56438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A4FE-3B1A-42F3-BA57-72ED04EFCA1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33BA84D-B641-4521-BE3A-4D547D07D5F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B622CB0-B410-462E-8AB7-314AE4F4C021}"/>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5" name="Footer Placeholder 4">
            <a:extLst>
              <a:ext uri="{FF2B5EF4-FFF2-40B4-BE49-F238E27FC236}">
                <a16:creationId xmlns:a16="http://schemas.microsoft.com/office/drawing/2014/main" id="{0D4DFC2C-82B3-4B58-A457-9D466E636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0DF01F-3CB2-4B75-8ADC-FA4EFC532735}"/>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8693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A40AA-73B8-44EB-A126-FFBD24CA3A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B7334B-014B-4825-BE3F-8212DB09B1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B46CBC-D6AB-4D52-BE79-DD4A17635D09}"/>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5" name="Footer Placeholder 4">
            <a:extLst>
              <a:ext uri="{FF2B5EF4-FFF2-40B4-BE49-F238E27FC236}">
                <a16:creationId xmlns:a16="http://schemas.microsoft.com/office/drawing/2014/main" id="{C03DF7E3-146D-4E45-9690-B5B72023A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20AD7-155A-4D21-A489-73A6815456B7}"/>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2871864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851F68-62BC-403A-B846-19E36ABA667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93B2F4-8746-4317-BDDB-EB8C63F19B2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A7FBA-7ADE-4FFC-B2A6-004F8ED49122}"/>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5" name="Footer Placeholder 4">
            <a:extLst>
              <a:ext uri="{FF2B5EF4-FFF2-40B4-BE49-F238E27FC236}">
                <a16:creationId xmlns:a16="http://schemas.microsoft.com/office/drawing/2014/main" id="{D0574A23-C9AC-4380-B280-0902A120A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B528B-A138-43F0-BB95-FBE977560645}"/>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3171212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8FB7-FCBE-49AE-A13D-0D9AEEC8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03C03-7E8F-486E-AB15-4D39F0DDDC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0A371-F641-42F4-9C1C-2F0FC5F9FDF6}"/>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5" name="Footer Placeholder 4">
            <a:extLst>
              <a:ext uri="{FF2B5EF4-FFF2-40B4-BE49-F238E27FC236}">
                <a16:creationId xmlns:a16="http://schemas.microsoft.com/office/drawing/2014/main" id="{DF59A951-BEC9-431C-A6FF-A4949D2D0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AE864-3840-4D03-90BD-58038C2F7EAA}"/>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359833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0E7A7-BDE1-4549-AFF0-D651B1E343F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E35CFA9-7D68-4228-9380-C6B39B53A65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0DDD64-4316-4DBE-B53C-8D9C83ACFB64}"/>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5" name="Footer Placeholder 4">
            <a:extLst>
              <a:ext uri="{FF2B5EF4-FFF2-40B4-BE49-F238E27FC236}">
                <a16:creationId xmlns:a16="http://schemas.microsoft.com/office/drawing/2014/main" id="{3E54E46B-004C-403A-B895-9D015194D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60C66-A72A-4085-BC3D-C4BD9A3B7642}"/>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32071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9A639-B8CF-452C-B6F0-B4A1EEEBA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4DB683-A95A-4006-9E3C-20EACA7295A5}"/>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5633B8-77EC-4F42-A38F-A005D34A4F7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84D76D-49B7-40B7-81B3-518B1C17F789}"/>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6" name="Footer Placeholder 5">
            <a:extLst>
              <a:ext uri="{FF2B5EF4-FFF2-40B4-BE49-F238E27FC236}">
                <a16:creationId xmlns:a16="http://schemas.microsoft.com/office/drawing/2014/main" id="{A3787207-77C7-4FFA-95C9-E7A46E422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BA179-9F05-40A7-A653-EB47E84564C2}"/>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2702958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D5AD-51F4-4BD8-9A45-38FA2CA8D7A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73A1A-24E3-4533-9E0F-4A1C0F1BC9A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7257CFC-CE0C-4761-A52B-746781F88B6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75B232-3AA4-42CC-AA64-30D54702093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B3D00C5-C734-4CCD-BCF1-3A8684FE46F1}"/>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0900BB-910E-4E09-B01C-6707D2E43F2B}"/>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8" name="Footer Placeholder 7">
            <a:extLst>
              <a:ext uri="{FF2B5EF4-FFF2-40B4-BE49-F238E27FC236}">
                <a16:creationId xmlns:a16="http://schemas.microsoft.com/office/drawing/2014/main" id="{CDD84C20-2D41-49E1-9840-8EC45749F2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4799F8-BF33-4E44-9DA2-E12842D37355}"/>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3749857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7195-8F0C-4BCF-8C86-619AF026E7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922FA7-0927-48E5-B31C-2E942527772F}"/>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4" name="Footer Placeholder 3">
            <a:extLst>
              <a:ext uri="{FF2B5EF4-FFF2-40B4-BE49-F238E27FC236}">
                <a16:creationId xmlns:a16="http://schemas.microsoft.com/office/drawing/2014/main" id="{857731FA-9E14-4D75-8FEC-1FFA95BB0E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1D5215-C158-45C9-A28B-331EB39DAD93}"/>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1500285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28D9D8-9FE9-4040-AD50-9DDF4F33B4FE}"/>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3" name="Footer Placeholder 2">
            <a:extLst>
              <a:ext uri="{FF2B5EF4-FFF2-40B4-BE49-F238E27FC236}">
                <a16:creationId xmlns:a16="http://schemas.microsoft.com/office/drawing/2014/main" id="{5C892135-DF22-4488-ACA2-1FD246C11F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F51652-771D-4919-B50A-7D8FF6ADB8EB}"/>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3330510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6BA9-86F6-4D26-8CD8-385E7C82E7E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5898864-D53F-4031-A071-B3221D6F69C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A934B-0ADB-4116-BBD2-B514FB1B2BE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B996ADF-B6C0-43B4-9F58-50A99A48F7EE}"/>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6" name="Footer Placeholder 5">
            <a:extLst>
              <a:ext uri="{FF2B5EF4-FFF2-40B4-BE49-F238E27FC236}">
                <a16:creationId xmlns:a16="http://schemas.microsoft.com/office/drawing/2014/main" id="{0F5224C4-EA49-450F-9C07-D5F02B5BF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8ED2DA-FAF2-46BA-9DB7-E23DC1C02725}"/>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57416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C9E4-1B4D-491B-AFC2-4B725242768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887F25E-EEFA-4F58-A193-49460B44D0D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879085A-F2BD-4BD5-AA25-57CF4456FA6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77B4FFF-8CA8-45B7-9320-D90EE783971A}"/>
              </a:ext>
            </a:extLst>
          </p:cNvPr>
          <p:cNvSpPr>
            <a:spLocks noGrp="1"/>
          </p:cNvSpPr>
          <p:nvPr>
            <p:ph type="dt" sz="half" idx="10"/>
          </p:nvPr>
        </p:nvSpPr>
        <p:spPr/>
        <p:txBody>
          <a:bodyPr/>
          <a:lstStyle/>
          <a:p>
            <a:fld id="{6442AC2F-EE76-4C79-8F5D-6F5B57123327}" type="datetimeFigureOut">
              <a:rPr lang="en-US" smtClean="0"/>
              <a:t>7/9/2020</a:t>
            </a:fld>
            <a:endParaRPr lang="en-US"/>
          </a:p>
        </p:txBody>
      </p:sp>
      <p:sp>
        <p:nvSpPr>
          <p:cNvPr id="6" name="Footer Placeholder 5">
            <a:extLst>
              <a:ext uri="{FF2B5EF4-FFF2-40B4-BE49-F238E27FC236}">
                <a16:creationId xmlns:a16="http://schemas.microsoft.com/office/drawing/2014/main" id="{D61E869D-B719-4950-A36D-FDA8F1BF2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CCB7A-787D-45E4-AE72-1D384DAC2EB5}"/>
              </a:ext>
            </a:extLst>
          </p:cNvPr>
          <p:cNvSpPr>
            <a:spLocks noGrp="1"/>
          </p:cNvSpPr>
          <p:nvPr>
            <p:ph type="sldNum" sz="quarter" idx="12"/>
          </p:nvPr>
        </p:nvSpPr>
        <p:spPr/>
        <p:txBody>
          <a:bodyPr/>
          <a:lstStyle/>
          <a:p>
            <a:fld id="{BC4BF6DD-9AB2-48A2-B382-3BC51549E353}" type="slidenum">
              <a:rPr lang="en-US" smtClean="0"/>
              <a:t>‹#›</a:t>
            </a:fld>
            <a:endParaRPr lang="en-US"/>
          </a:p>
        </p:txBody>
      </p:sp>
    </p:spTree>
    <p:extLst>
      <p:ext uri="{BB962C8B-B14F-4D97-AF65-F5344CB8AC3E}">
        <p14:creationId xmlns:p14="http://schemas.microsoft.com/office/powerpoint/2010/main" val="448000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EE688-AD87-4266-82B5-F61C6227C8D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286DB2-27EC-4F81-A3EE-F699D8C6CC0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76F9B-32A5-4B47-A943-F2416128195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442AC2F-EE76-4C79-8F5D-6F5B57123327}" type="datetimeFigureOut">
              <a:rPr lang="en-US" smtClean="0"/>
              <a:t>7/9/2020</a:t>
            </a:fld>
            <a:endParaRPr lang="en-US"/>
          </a:p>
        </p:txBody>
      </p:sp>
      <p:sp>
        <p:nvSpPr>
          <p:cNvPr id="5" name="Footer Placeholder 4">
            <a:extLst>
              <a:ext uri="{FF2B5EF4-FFF2-40B4-BE49-F238E27FC236}">
                <a16:creationId xmlns:a16="http://schemas.microsoft.com/office/drawing/2014/main" id="{2310E0DB-67E8-4BBA-92C6-B71C61C921A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29991A-34F8-434E-8E77-7CE39BF0902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C4BF6DD-9AB2-48A2-B382-3BC51549E353}" type="slidenum">
              <a:rPr lang="en-US" smtClean="0"/>
              <a:t>‹#›</a:t>
            </a:fld>
            <a:endParaRPr lang="en-US"/>
          </a:p>
        </p:txBody>
      </p:sp>
    </p:spTree>
    <p:extLst>
      <p:ext uri="{BB962C8B-B14F-4D97-AF65-F5344CB8AC3E}">
        <p14:creationId xmlns:p14="http://schemas.microsoft.com/office/powerpoint/2010/main" val="383494782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santhika.i@sliit.lk"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mailto:udara.s@sliit.l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http://1.bp.blogspot.com/_Rbr0NthQ7qE/TNGccpdfi1I/AAAAAAAAAFk/s9qytwOmBs0/s1600/wireframe+1.jpg" TargetMode="External"/><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hyperlink" Target="https://www.flickr.com/photos/anthonyarmendariz/4448219885" TargetMode="External"/><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www.balsamiq.com/products/mockup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pencil.evolus.vn/" TargetMode="External"/><Relationship Id="rId4" Type="http://schemas.openxmlformats.org/officeDocument/2006/relationships/hyperlink" Target="http://www.mockflow.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17" y="-9386"/>
            <a:ext cx="9144000" cy="5199355"/>
          </a:xfrm>
          <a:prstGeom prst="rect">
            <a:avLst/>
          </a:prstGeom>
          <a:solidFill>
            <a:srgbClr val="1E2E74"/>
          </a:solidFill>
        </p:spPr>
        <p:txBody>
          <a:bodyPr/>
          <a:lstStyle/>
          <a:p>
            <a:endParaRPr lang="x-none" sz="900" dirty="0"/>
          </a:p>
        </p:txBody>
      </p:sp>
      <p:grpSp>
        <p:nvGrpSpPr>
          <p:cNvPr id="7" name="Group 7"/>
          <p:cNvGrpSpPr/>
          <p:nvPr/>
        </p:nvGrpSpPr>
        <p:grpSpPr>
          <a:xfrm>
            <a:off x="3191598" y="1462801"/>
            <a:ext cx="5952402" cy="3485434"/>
            <a:chOff x="-3032181" y="-47625"/>
            <a:chExt cx="16461915" cy="9294488"/>
          </a:xfrm>
        </p:grpSpPr>
        <p:sp>
          <p:nvSpPr>
            <p:cNvPr id="8" name="TextBox 8"/>
            <p:cNvSpPr txBox="1"/>
            <p:nvPr/>
          </p:nvSpPr>
          <p:spPr>
            <a:xfrm>
              <a:off x="0" y="1207436"/>
              <a:ext cx="13429734" cy="2312599"/>
            </a:xfrm>
            <a:prstGeom prst="rect">
              <a:avLst/>
            </a:prstGeom>
          </p:spPr>
          <p:txBody>
            <a:bodyPr lIns="0" tIns="0" rIns="0" bIns="0" rtlCol="0" anchor="t">
              <a:spAutoFit/>
            </a:bodyPr>
            <a:lstStyle/>
            <a:p>
              <a:pPr>
                <a:lnSpc>
                  <a:spcPts val="8747"/>
                </a:lnSpc>
              </a:pPr>
              <a:endParaRPr sz="900"/>
            </a:p>
          </p:txBody>
        </p:sp>
        <p:sp>
          <p:nvSpPr>
            <p:cNvPr id="9" name="TextBox 9"/>
            <p:cNvSpPr txBox="1"/>
            <p:nvPr/>
          </p:nvSpPr>
          <p:spPr>
            <a:xfrm>
              <a:off x="-3032181" y="7633973"/>
              <a:ext cx="13429734" cy="758498"/>
            </a:xfrm>
            <a:prstGeom prst="rect">
              <a:avLst/>
            </a:prstGeom>
          </p:spPr>
          <p:txBody>
            <a:bodyPr lIns="0" tIns="0" rIns="0" bIns="0" rtlCol="0" anchor="t">
              <a:spAutoFit/>
            </a:bodyPr>
            <a:lstStyle/>
            <a:p>
              <a:pPr>
                <a:lnSpc>
                  <a:spcPts val="2249"/>
                </a:lnSpc>
              </a:pPr>
              <a:r>
                <a:rPr lang="en-US" sz="2200" b="1" spc="193" dirty="0" err="1">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Mr.Udara</a:t>
              </a:r>
              <a:r>
                <a:rPr lang="en-US" sz="2200" b="1" spc="193"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 </a:t>
              </a:r>
              <a:r>
                <a:rPr lang="en-US" sz="2200" b="1" spc="193" dirty="0" err="1">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Samaratunge</a:t>
              </a:r>
              <a:endParaRPr lang="en-US" sz="2200" b="1" spc="193"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0" name="TextBox 10"/>
            <p:cNvSpPr txBox="1"/>
            <p:nvPr/>
          </p:nvSpPr>
          <p:spPr>
            <a:xfrm>
              <a:off x="0" y="8703978"/>
              <a:ext cx="13429734" cy="542885"/>
            </a:xfrm>
            <a:prstGeom prst="rect">
              <a:avLst/>
            </a:prstGeom>
          </p:spPr>
          <p:txBody>
            <a:bodyPr lIns="0" tIns="0" rIns="0" bIns="0" rtlCol="0" anchor="t">
              <a:spAutoFit/>
            </a:bodyPr>
            <a:lstStyle/>
            <a:p>
              <a:pPr>
                <a:lnSpc>
                  <a:spcPts val="1785"/>
                </a:lnSpc>
              </a:pPr>
              <a:endParaRPr sz="900"/>
            </a:p>
          </p:txBody>
        </p:sp>
        <p:sp>
          <p:nvSpPr>
            <p:cNvPr id="11" name="TextBox 11"/>
            <p:cNvSpPr txBox="1"/>
            <p:nvPr/>
          </p:nvSpPr>
          <p:spPr>
            <a:xfrm>
              <a:off x="0" y="-47625"/>
              <a:ext cx="13429734" cy="440293"/>
            </a:xfrm>
            <a:prstGeom prst="rect">
              <a:avLst/>
            </a:prstGeom>
          </p:spPr>
          <p:txBody>
            <a:bodyPr lIns="0" tIns="0" rIns="0" bIns="0" rtlCol="0" anchor="t">
              <a:spAutoFit/>
            </a:bodyPr>
            <a:lstStyle/>
            <a:p>
              <a:pPr>
                <a:lnSpc>
                  <a:spcPts val="1416"/>
                </a:lnSpc>
              </a:pPr>
              <a:endParaRPr sz="900"/>
            </a:p>
          </p:txBody>
        </p:sp>
      </p:grpSp>
      <p:grpSp>
        <p:nvGrpSpPr>
          <p:cNvPr id="12" name="Group 12"/>
          <p:cNvGrpSpPr/>
          <p:nvPr/>
        </p:nvGrpSpPr>
        <p:grpSpPr>
          <a:xfrm>
            <a:off x="3191598" y="1402875"/>
            <a:ext cx="5396368" cy="1873725"/>
            <a:chOff x="-12066" y="-757263"/>
            <a:chExt cx="12247612" cy="4996599"/>
          </a:xfrm>
        </p:grpSpPr>
        <p:sp>
          <p:nvSpPr>
            <p:cNvPr id="13" name="TextBox 13"/>
            <p:cNvSpPr txBox="1"/>
            <p:nvPr/>
          </p:nvSpPr>
          <p:spPr>
            <a:xfrm>
              <a:off x="-12066" y="-757263"/>
              <a:ext cx="12247612" cy="3387765"/>
            </a:xfrm>
            <a:prstGeom prst="rect">
              <a:avLst/>
            </a:prstGeom>
          </p:spPr>
          <p:txBody>
            <a:bodyPr wrap="square" lIns="0" tIns="0" rIns="0" bIns="0" rtlCol="0" anchor="t">
              <a:spAutoFit/>
            </a:bodyPr>
            <a:lstStyle/>
            <a:p>
              <a:r>
                <a:rPr lang="en-US" sz="3000" b="1"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SE3070</a:t>
              </a:r>
            </a:p>
            <a:p>
              <a:r>
                <a:rPr lang="en-US" sz="2200" b="1" spc="44"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Case Studies in Software Engineering</a:t>
              </a:r>
            </a:p>
            <a:p>
              <a:pPr>
                <a:lnSpc>
                  <a:spcPts val="4160"/>
                </a:lnSpc>
              </a:pPr>
              <a:endParaRPr lang="en-US" sz="2000" spc="384" dirty="0">
                <a:solidFill>
                  <a:srgbClr val="FAFEFF"/>
                </a:solidFill>
                <a:latin typeface="Open Sans Bold"/>
              </a:endParaRPr>
            </a:p>
          </p:txBody>
        </p:sp>
        <p:sp>
          <p:nvSpPr>
            <p:cNvPr id="14" name="TextBox 14"/>
            <p:cNvSpPr txBox="1"/>
            <p:nvPr/>
          </p:nvSpPr>
          <p:spPr>
            <a:xfrm>
              <a:off x="-12066" y="2433715"/>
              <a:ext cx="11760174" cy="1805621"/>
            </a:xfrm>
            <a:prstGeom prst="rect">
              <a:avLst/>
            </a:prstGeom>
          </p:spPr>
          <p:txBody>
            <a:bodyPr lIns="0" tIns="0" rIns="0" bIns="0" rtlCol="0" anchor="t">
              <a:spAutoFit/>
            </a:bodyPr>
            <a:lstStyle/>
            <a:p>
              <a:r>
                <a:rPr lang="en-US" sz="2200" b="1" spc="44" dirty="0">
                  <a:solidFill>
                    <a:srgbClr val="E87932"/>
                  </a:solidFill>
                  <a:latin typeface="Open Sans Bold" panose="020B0806030504020204" pitchFamily="34" charset="0"/>
                  <a:ea typeface="Open Sans Bold" panose="020B0806030504020204" pitchFamily="34" charset="0"/>
                  <a:cs typeface="Open Sans Bold" panose="020B0806030504020204" pitchFamily="34" charset="0"/>
                </a:rPr>
                <a:t>Lecture 01</a:t>
              </a:r>
            </a:p>
            <a:p>
              <a:r>
                <a:rPr lang="en-US" sz="2200" b="1" spc="44" dirty="0">
                  <a:solidFill>
                    <a:srgbClr val="FFC000"/>
                  </a:solidFill>
                  <a:latin typeface="Open Sans Bold" panose="020B0806030504020204" pitchFamily="34" charset="0"/>
                  <a:ea typeface="Open Sans Bold" panose="020B0806030504020204" pitchFamily="34" charset="0"/>
                  <a:cs typeface="Open Sans Bold" panose="020B0806030504020204" pitchFamily="34" charset="0"/>
                </a:rPr>
                <a:t>Introduction</a:t>
              </a:r>
            </a:p>
          </p:txBody>
        </p:sp>
      </p:grpSp>
      <p:sp>
        <p:nvSpPr>
          <p:cNvPr id="3" name="Rectangle 2">
            <a:extLst>
              <a:ext uri="{FF2B5EF4-FFF2-40B4-BE49-F238E27FC236}">
                <a16:creationId xmlns:a16="http://schemas.microsoft.com/office/drawing/2014/main" id="{C9F1576C-6CA6-49B4-B570-85A8EE5385C0}"/>
              </a:ext>
            </a:extLst>
          </p:cNvPr>
          <p:cNvSpPr/>
          <p:nvPr/>
        </p:nvSpPr>
        <p:spPr>
          <a:xfrm>
            <a:off x="0" y="1089766"/>
            <a:ext cx="5181600" cy="91335"/>
          </a:xfrm>
          <a:prstGeom prst="rect">
            <a:avLst/>
          </a:prstGeom>
          <a:solidFill>
            <a:srgbClr val="E87932"/>
          </a:solidFill>
          <a:ln>
            <a:solidFill>
              <a:srgbClr val="E8793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25BD87C8-49D3-4A2F-A322-B78E0A177139}"/>
              </a:ext>
            </a:extLst>
          </p:cNvPr>
          <p:cNvSpPr/>
          <p:nvPr/>
        </p:nvSpPr>
        <p:spPr>
          <a:xfrm>
            <a:off x="5372100" y="1088554"/>
            <a:ext cx="3771900" cy="91335"/>
          </a:xfrm>
          <a:prstGeom prst="rect">
            <a:avLst/>
          </a:prstGeom>
          <a:solidFill>
            <a:srgbClr val="E87932"/>
          </a:solidFill>
          <a:ln>
            <a:solidFill>
              <a:srgbClr val="E8793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00"/>
          </a:p>
        </p:txBody>
      </p:sp>
      <p:pic>
        <p:nvPicPr>
          <p:cNvPr id="19" name="Picture 18" descr="A picture containing dark, sitting, clock&#10;&#10;Description automatically generated">
            <a:extLst>
              <a:ext uri="{FF2B5EF4-FFF2-40B4-BE49-F238E27FC236}">
                <a16:creationId xmlns:a16="http://schemas.microsoft.com/office/drawing/2014/main" id="{E0EF3673-3796-4D2F-BCAB-8972ECDD54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5473888"/>
            <a:ext cx="2746413" cy="1051361"/>
          </a:xfrm>
          <a:prstGeom prst="rect">
            <a:avLst/>
          </a:prstGeom>
        </p:spPr>
      </p:pic>
      <p:pic>
        <p:nvPicPr>
          <p:cNvPr id="5" name="Picture 4">
            <a:extLst>
              <a:ext uri="{FF2B5EF4-FFF2-40B4-BE49-F238E27FC236}">
                <a16:creationId xmlns:a16="http://schemas.microsoft.com/office/drawing/2014/main" id="{F02E29EB-6BF0-4CD5-AE65-3BA5C8349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52" y="1465020"/>
            <a:ext cx="2784050" cy="2515459"/>
          </a:xfrm>
          <a:prstGeom prst="rect">
            <a:avLst/>
          </a:prstGeom>
        </p:spPr>
      </p:pic>
      <p:sp>
        <p:nvSpPr>
          <p:cNvPr id="4" name="TextBox 16">
            <a:extLst>
              <a:ext uri="{FF2B5EF4-FFF2-40B4-BE49-F238E27FC236}">
                <a16:creationId xmlns:a16="http://schemas.microsoft.com/office/drawing/2014/main" id="{09BBFC4E-4A3B-4902-966C-BAB90D8342BB}"/>
              </a:ext>
            </a:extLst>
          </p:cNvPr>
          <p:cNvSpPr txBox="1"/>
          <p:nvPr/>
        </p:nvSpPr>
        <p:spPr>
          <a:xfrm>
            <a:off x="5619378" y="5338353"/>
            <a:ext cx="2968588" cy="963212"/>
          </a:xfrm>
          <a:prstGeom prst="rect">
            <a:avLst/>
          </a:prstGeom>
        </p:spPr>
        <p:txBody>
          <a:bodyPr wrap="square" lIns="0" tIns="0" rIns="0" bIns="0" rtlCol="0" anchor="t">
            <a:spAutoFit/>
          </a:bodyPr>
          <a:lstStyle/>
          <a:p>
            <a:pPr algn="ctr">
              <a:lnSpc>
                <a:spcPct val="150000"/>
              </a:lnSpc>
            </a:pPr>
            <a:r>
              <a:rPr lang="en-US" sz="2200" spc="96" dirty="0">
                <a:solidFill>
                  <a:srgbClr val="000077"/>
                </a:solidFill>
                <a:latin typeface="Albertus" panose="020E0702040304020204" pitchFamily="34" charset="0"/>
              </a:rPr>
              <a:t>Faculty of Computing</a:t>
            </a:r>
          </a:p>
          <a:p>
            <a:pPr algn="ctr">
              <a:lnSpc>
                <a:spcPct val="150000"/>
              </a:lnSpc>
            </a:pPr>
            <a:r>
              <a:rPr lang="en-US" sz="2200" spc="96" dirty="0">
                <a:solidFill>
                  <a:srgbClr val="000077"/>
                </a:solidFill>
                <a:latin typeface="Albertus" panose="020E0702040304020204" pitchFamily="34" charset="0"/>
              </a:rPr>
              <a:t>Department of CSSE</a:t>
            </a:r>
          </a:p>
        </p:txBody>
      </p:sp>
    </p:spTree>
    <p:extLst>
      <p:ext uri="{BB962C8B-B14F-4D97-AF65-F5344CB8AC3E}">
        <p14:creationId xmlns:p14="http://schemas.microsoft.com/office/powerpoint/2010/main" val="46805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7542" y="264667"/>
            <a:ext cx="7728915" cy="1354217"/>
          </a:xfrm>
        </p:spPr>
        <p:txBody>
          <a:bodyPr/>
          <a:lstStyle/>
          <a:p>
            <a:br>
              <a:rPr lang="en-GB" dirty="0"/>
            </a:br>
            <a:r>
              <a:rPr lang="en-GB" dirty="0"/>
              <a:t>How it is going to work…..</a:t>
            </a:r>
          </a:p>
        </p:txBody>
      </p:sp>
      <p:sp>
        <p:nvSpPr>
          <p:cNvPr id="5" name="Content Placeholder 4"/>
          <p:cNvSpPr>
            <a:spLocks noGrp="1"/>
          </p:cNvSpPr>
          <p:nvPr>
            <p:ph idx="1"/>
          </p:nvPr>
        </p:nvSpPr>
        <p:spPr>
          <a:xfrm>
            <a:off x="934720" y="1981200"/>
            <a:ext cx="7274559" cy="3711178"/>
          </a:xfrm>
        </p:spPr>
        <p:txBody>
          <a:bodyPr>
            <a:normAutofit lnSpcReduction="10000"/>
          </a:bodyPr>
          <a:lstStyle/>
          <a:p>
            <a:pPr marL="342900" indent="-34290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Work in groups of 4.</a:t>
            </a:r>
          </a:p>
          <a:p>
            <a:pPr marL="342900" indent="-34290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Register through </a:t>
            </a:r>
            <a:r>
              <a:rPr lang="en-GB" sz="2000" dirty="0" err="1">
                <a:latin typeface="Times New Roman" panose="02020603050405020304" pitchFamily="18" charset="0"/>
                <a:cs typeface="Times New Roman" panose="02020603050405020304" pitchFamily="18" charset="0"/>
              </a:rPr>
              <a:t>Courseweb</a:t>
            </a:r>
            <a:r>
              <a:rPr lang="en-GB" sz="2000" dirty="0">
                <a:latin typeface="Times New Roman" panose="02020603050405020304" pitchFamily="18" charset="0"/>
                <a:cs typeface="Times New Roman" panose="02020603050405020304" pitchFamily="18" charset="0"/>
              </a:rPr>
              <a:t> link.</a:t>
            </a:r>
          </a:p>
          <a:p>
            <a:pPr marL="342900" indent="-34290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Can discuss the progress during lab sessions.</a:t>
            </a:r>
          </a:p>
          <a:p>
            <a:pPr marL="342900" indent="-34290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½ of the groups will be asked to work on a </a:t>
            </a:r>
            <a:r>
              <a:rPr lang="en-GB" sz="2000" b="1" dirty="0">
                <a:latin typeface="Times New Roman" panose="02020603050405020304" pitchFamily="18" charset="0"/>
                <a:cs typeface="Times New Roman" panose="02020603050405020304" pitchFamily="18" charset="0"/>
              </a:rPr>
              <a:t>Public Transport Ticketing System.</a:t>
            </a:r>
          </a:p>
          <a:p>
            <a:pPr marL="342900" indent="-34290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rest of the groups will be asked to work on </a:t>
            </a:r>
            <a:r>
              <a:rPr lang="en-GB" sz="2000" b="1" dirty="0">
                <a:latin typeface="Times New Roman" panose="02020603050405020304" pitchFamily="18" charset="0"/>
                <a:cs typeface="Times New Roman" panose="02020603050405020304" pitchFamily="18" charset="0"/>
              </a:rPr>
              <a:t>Procurement System for construction industry</a:t>
            </a:r>
            <a:r>
              <a:rPr lang="en-GB" sz="2000" dirty="0">
                <a:latin typeface="Times New Roman" panose="02020603050405020304" pitchFamily="18" charset="0"/>
                <a:cs typeface="Times New Roman" panose="02020603050405020304" pitchFamily="18" charset="0"/>
              </a:rPr>
              <a:t>.</a:t>
            </a: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41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BFD0-132B-4185-89A0-3F79571C8228}"/>
              </a:ext>
            </a:extLst>
          </p:cNvPr>
          <p:cNvSpPr>
            <a:spLocks noGrp="1"/>
          </p:cNvSpPr>
          <p:nvPr>
            <p:ph type="title"/>
          </p:nvPr>
        </p:nvSpPr>
        <p:spPr>
          <a:xfrm>
            <a:off x="646816" y="457200"/>
            <a:ext cx="7190029" cy="1143000"/>
          </a:xfrm>
        </p:spPr>
        <p:txBody>
          <a:bodyPr>
            <a:normAutofit fontScale="90000"/>
          </a:bodyPr>
          <a:lstStyle/>
          <a:p>
            <a:r>
              <a:rPr lang="en-US" sz="4000" dirty="0">
                <a:latin typeface="Times New Roman" panose="02020603050405020304" pitchFamily="18" charset="0"/>
                <a:cs typeface="Times New Roman" panose="02020603050405020304" pitchFamily="18" charset="0"/>
              </a:rPr>
              <a:t>Case studies design &amp; implementation</a:t>
            </a:r>
          </a:p>
        </p:txBody>
      </p:sp>
      <p:graphicFrame>
        <p:nvGraphicFramePr>
          <p:cNvPr id="4" name="Table 4">
            <a:extLst>
              <a:ext uri="{FF2B5EF4-FFF2-40B4-BE49-F238E27FC236}">
                <a16:creationId xmlns:a16="http://schemas.microsoft.com/office/drawing/2014/main" id="{69D5042C-CE4D-4E75-939D-FC7A467437ED}"/>
              </a:ext>
            </a:extLst>
          </p:cNvPr>
          <p:cNvGraphicFramePr>
            <a:graphicFrameLocks noGrp="1"/>
          </p:cNvGraphicFramePr>
          <p:nvPr>
            <p:extLst>
              <p:ext uri="{D42A27DB-BD31-4B8C-83A1-F6EECF244321}">
                <p14:modId xmlns:p14="http://schemas.microsoft.com/office/powerpoint/2010/main" val="1604360181"/>
              </p:ext>
            </p:extLst>
          </p:nvPr>
        </p:nvGraphicFramePr>
        <p:xfrm>
          <a:off x="670490" y="2286000"/>
          <a:ext cx="8229600" cy="2595880"/>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1610737089"/>
                    </a:ext>
                  </a:extLst>
                </a:gridCol>
                <a:gridCol w="2971800">
                  <a:extLst>
                    <a:ext uri="{9D8B030D-6E8A-4147-A177-3AD203B41FA5}">
                      <a16:colId xmlns:a16="http://schemas.microsoft.com/office/drawing/2014/main" val="3248778006"/>
                    </a:ext>
                  </a:extLst>
                </a:gridCol>
                <a:gridCol w="3429000">
                  <a:extLst>
                    <a:ext uri="{9D8B030D-6E8A-4147-A177-3AD203B41FA5}">
                      <a16:colId xmlns:a16="http://schemas.microsoft.com/office/drawing/2014/main" val="1438338672"/>
                    </a:ext>
                  </a:extLst>
                </a:gridCol>
              </a:tblGrid>
              <a:tr h="370840">
                <a:tc>
                  <a:txBody>
                    <a:bodyPr/>
                    <a:lstStyle/>
                    <a:p>
                      <a:r>
                        <a:rPr lang="en-US" b="1" dirty="0"/>
                        <a:t>Student Group No</a:t>
                      </a:r>
                    </a:p>
                  </a:txBody>
                  <a:tcPr/>
                </a:tc>
                <a:tc>
                  <a:txBody>
                    <a:bodyPr/>
                    <a:lstStyle/>
                    <a:p>
                      <a:r>
                        <a:rPr lang="en-US" b="1" dirty="0"/>
                        <a:t>Case Study – Design Walkthrough</a:t>
                      </a:r>
                    </a:p>
                  </a:txBody>
                  <a:tcPr/>
                </a:tc>
                <a:tc>
                  <a:txBody>
                    <a:bodyPr/>
                    <a:lstStyle/>
                    <a:p>
                      <a:pPr algn="ctr"/>
                      <a:r>
                        <a:rPr lang="en-US" b="1" dirty="0"/>
                        <a:t>Case Study – Implementation walkthrough</a:t>
                      </a:r>
                    </a:p>
                  </a:txBody>
                  <a:tcPr/>
                </a:tc>
                <a:extLst>
                  <a:ext uri="{0D108BD9-81ED-4DB2-BD59-A6C34878D82A}">
                    <a16:rowId xmlns:a16="http://schemas.microsoft.com/office/drawing/2014/main" val="3430485776"/>
                  </a:ext>
                </a:extLst>
              </a:tr>
              <a:tr h="370840">
                <a:tc>
                  <a:txBody>
                    <a:bodyPr/>
                    <a:lstStyle/>
                    <a:p>
                      <a:r>
                        <a:rPr lang="en-US" b="1" dirty="0"/>
                        <a:t>Group 01</a:t>
                      </a:r>
                    </a:p>
                  </a:txBody>
                  <a:tcPr/>
                </a:tc>
                <a:tc>
                  <a:txBody>
                    <a:bodyPr/>
                    <a:lstStyle/>
                    <a:p>
                      <a:r>
                        <a:rPr lang="en-US" b="1" dirty="0"/>
                        <a:t>Case Study 01</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a:t>Case Study 02</a:t>
                      </a:r>
                    </a:p>
                  </a:txBody>
                  <a:tcPr/>
                </a:tc>
                <a:extLst>
                  <a:ext uri="{0D108BD9-81ED-4DB2-BD59-A6C34878D82A}">
                    <a16:rowId xmlns:a16="http://schemas.microsoft.com/office/drawing/2014/main" val="1279869414"/>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Group 02</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Case Study 02</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a:t>Case Study 01</a:t>
                      </a:r>
                    </a:p>
                  </a:txBody>
                  <a:tcPr/>
                </a:tc>
                <a:extLst>
                  <a:ext uri="{0D108BD9-81ED-4DB2-BD59-A6C34878D82A}">
                    <a16:rowId xmlns:a16="http://schemas.microsoft.com/office/drawing/2014/main" val="3026069873"/>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Group 03</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Case Study 01</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a:t>Case Study 02</a:t>
                      </a:r>
                    </a:p>
                  </a:txBody>
                  <a:tcPr/>
                </a:tc>
                <a:extLst>
                  <a:ext uri="{0D108BD9-81ED-4DB2-BD59-A6C34878D82A}">
                    <a16:rowId xmlns:a16="http://schemas.microsoft.com/office/drawing/2014/main" val="4186200615"/>
                  </a:ext>
                </a:extLst>
              </a:tr>
              <a:tr h="370840">
                <a:tc>
                  <a:txBody>
                    <a:bodyPr/>
                    <a:lstStyle/>
                    <a:p>
                      <a:r>
                        <a:rPr lang="en-US" b="1" dirty="0"/>
                        <a:t>Group 04</a:t>
                      </a:r>
                    </a:p>
                  </a:txBody>
                  <a:tcPr/>
                </a:tc>
                <a:tc>
                  <a:txBody>
                    <a:bodyPr/>
                    <a:lstStyle/>
                    <a:p>
                      <a:r>
                        <a:rPr lang="en-US" b="1" dirty="0"/>
                        <a:t>Case Study 02</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a:t>Case Study 01</a:t>
                      </a:r>
                    </a:p>
                  </a:txBody>
                  <a:tcPr/>
                </a:tc>
                <a:extLst>
                  <a:ext uri="{0D108BD9-81ED-4DB2-BD59-A6C34878D82A}">
                    <a16:rowId xmlns:a16="http://schemas.microsoft.com/office/drawing/2014/main" val="2398871534"/>
                  </a:ext>
                </a:extLst>
              </a:tr>
              <a:tr h="370840">
                <a:tc>
                  <a:txBody>
                    <a:bodyPr/>
                    <a:lstStyle/>
                    <a:p>
                      <a:r>
                        <a:rPr lang="en-US" b="1" dirty="0"/>
                        <a:t>…</a:t>
                      </a:r>
                    </a:p>
                  </a:txBody>
                  <a:tcPr/>
                </a:tc>
                <a:tc>
                  <a:txBody>
                    <a:bodyPr/>
                    <a:lstStyle/>
                    <a:p>
                      <a:r>
                        <a:rPr lang="en-US" b="1" dirty="0"/>
                        <a:t>…</a:t>
                      </a:r>
                    </a:p>
                  </a:txBody>
                  <a:tcPr/>
                </a:tc>
                <a:tc>
                  <a:txBody>
                    <a:bodyPr/>
                    <a:lstStyle/>
                    <a:p>
                      <a:pPr algn="ctr"/>
                      <a:r>
                        <a:rPr lang="en-US" b="1" dirty="0"/>
                        <a:t>…</a:t>
                      </a:r>
                    </a:p>
                  </a:txBody>
                  <a:tcPr/>
                </a:tc>
                <a:extLst>
                  <a:ext uri="{0D108BD9-81ED-4DB2-BD59-A6C34878D82A}">
                    <a16:rowId xmlns:a16="http://schemas.microsoft.com/office/drawing/2014/main" val="4120414399"/>
                  </a:ext>
                </a:extLst>
              </a:tr>
              <a:tr h="370840">
                <a:tc>
                  <a:txBody>
                    <a:bodyPr/>
                    <a:lstStyle/>
                    <a:p>
                      <a:r>
                        <a:rPr lang="en-US" b="1" dirty="0"/>
                        <a:t>Group n</a:t>
                      </a:r>
                    </a:p>
                  </a:txBody>
                  <a:tcPr/>
                </a:tc>
                <a:tc>
                  <a:txBody>
                    <a:bodyPr/>
                    <a:lstStyle/>
                    <a:p>
                      <a:r>
                        <a:rPr lang="en-US" b="1" dirty="0"/>
                        <a:t>Case Study 01 or 02</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a:t>Case Study 02 or 01</a:t>
                      </a:r>
                    </a:p>
                  </a:txBody>
                  <a:tcPr/>
                </a:tc>
                <a:extLst>
                  <a:ext uri="{0D108BD9-81ED-4DB2-BD59-A6C34878D82A}">
                    <a16:rowId xmlns:a16="http://schemas.microsoft.com/office/drawing/2014/main" val="2379294984"/>
                  </a:ext>
                </a:extLst>
              </a:tr>
            </a:tbl>
          </a:graphicData>
        </a:graphic>
      </p:graphicFrame>
      <p:cxnSp>
        <p:nvCxnSpPr>
          <p:cNvPr id="6" name="Straight Arrow Connector 5">
            <a:extLst>
              <a:ext uri="{FF2B5EF4-FFF2-40B4-BE49-F238E27FC236}">
                <a16:creationId xmlns:a16="http://schemas.microsoft.com/office/drawing/2014/main" id="{59F75413-CCCF-489E-949E-345B2EF3F927}"/>
              </a:ext>
            </a:extLst>
          </p:cNvPr>
          <p:cNvCxnSpPr>
            <a:cxnSpLocks/>
          </p:cNvCxnSpPr>
          <p:nvPr/>
        </p:nvCxnSpPr>
        <p:spPr>
          <a:xfrm>
            <a:off x="3782483" y="2819400"/>
            <a:ext cx="2846917" cy="42164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433592DD-9403-4593-B5AF-04F76A90AFAA}"/>
              </a:ext>
            </a:extLst>
          </p:cNvPr>
          <p:cNvCxnSpPr>
            <a:cxnSpLocks/>
          </p:cNvCxnSpPr>
          <p:nvPr/>
        </p:nvCxnSpPr>
        <p:spPr>
          <a:xfrm>
            <a:off x="3756590" y="3545840"/>
            <a:ext cx="2872810" cy="41910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D6FB89B9-796A-406A-8302-C93130FF4F0A}"/>
              </a:ext>
            </a:extLst>
          </p:cNvPr>
          <p:cNvCxnSpPr>
            <a:cxnSpLocks/>
          </p:cNvCxnSpPr>
          <p:nvPr/>
        </p:nvCxnSpPr>
        <p:spPr>
          <a:xfrm flipV="1">
            <a:off x="3756590" y="3583940"/>
            <a:ext cx="2872810" cy="38100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63B4E533-D0C4-47ED-825C-4DFC6ECE17BB}"/>
              </a:ext>
            </a:extLst>
          </p:cNvPr>
          <p:cNvCxnSpPr>
            <a:cxnSpLocks/>
          </p:cNvCxnSpPr>
          <p:nvPr/>
        </p:nvCxnSpPr>
        <p:spPr>
          <a:xfrm flipV="1">
            <a:off x="3756590" y="2819400"/>
            <a:ext cx="2796610" cy="42164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7409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17" y="-9386"/>
            <a:ext cx="9144000" cy="5199355"/>
          </a:xfrm>
          <a:prstGeom prst="rect">
            <a:avLst/>
          </a:prstGeom>
          <a:solidFill>
            <a:srgbClr val="1E2E74"/>
          </a:solidFill>
        </p:spPr>
        <p:txBody>
          <a:bodyPr/>
          <a:lstStyle/>
          <a:p>
            <a:endParaRPr lang="x-none" sz="900" dirty="0"/>
          </a:p>
        </p:txBody>
      </p:sp>
      <p:grpSp>
        <p:nvGrpSpPr>
          <p:cNvPr id="7" name="Group 7"/>
          <p:cNvGrpSpPr/>
          <p:nvPr/>
        </p:nvGrpSpPr>
        <p:grpSpPr>
          <a:xfrm>
            <a:off x="3191598" y="1462801"/>
            <a:ext cx="5952402" cy="3485434"/>
            <a:chOff x="-3032181" y="-47625"/>
            <a:chExt cx="16461915" cy="9294488"/>
          </a:xfrm>
        </p:grpSpPr>
        <p:sp>
          <p:nvSpPr>
            <p:cNvPr id="8" name="TextBox 8"/>
            <p:cNvSpPr txBox="1"/>
            <p:nvPr/>
          </p:nvSpPr>
          <p:spPr>
            <a:xfrm>
              <a:off x="0" y="1207436"/>
              <a:ext cx="13429734" cy="2312599"/>
            </a:xfrm>
            <a:prstGeom prst="rect">
              <a:avLst/>
            </a:prstGeom>
          </p:spPr>
          <p:txBody>
            <a:bodyPr lIns="0" tIns="0" rIns="0" bIns="0" rtlCol="0" anchor="t">
              <a:spAutoFit/>
            </a:bodyPr>
            <a:lstStyle/>
            <a:p>
              <a:pPr>
                <a:lnSpc>
                  <a:spcPts val="8747"/>
                </a:lnSpc>
              </a:pPr>
              <a:endParaRPr sz="900"/>
            </a:p>
          </p:txBody>
        </p:sp>
        <p:sp>
          <p:nvSpPr>
            <p:cNvPr id="9" name="TextBox 9"/>
            <p:cNvSpPr txBox="1"/>
            <p:nvPr/>
          </p:nvSpPr>
          <p:spPr>
            <a:xfrm>
              <a:off x="-3032181" y="7633973"/>
              <a:ext cx="13429734" cy="758498"/>
            </a:xfrm>
            <a:prstGeom prst="rect">
              <a:avLst/>
            </a:prstGeom>
          </p:spPr>
          <p:txBody>
            <a:bodyPr lIns="0" tIns="0" rIns="0" bIns="0" rtlCol="0" anchor="t">
              <a:spAutoFit/>
            </a:bodyPr>
            <a:lstStyle/>
            <a:p>
              <a:pPr>
                <a:lnSpc>
                  <a:spcPts val="2249"/>
                </a:lnSpc>
              </a:pPr>
              <a:r>
                <a:rPr lang="en-US" sz="2200" b="1" spc="193" dirty="0" err="1">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Mr.Udara</a:t>
              </a:r>
              <a:r>
                <a:rPr lang="en-US" sz="2200" b="1" spc="193"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 </a:t>
              </a:r>
              <a:r>
                <a:rPr lang="en-US" sz="2200" b="1" spc="193" dirty="0" err="1">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Samaratunge</a:t>
              </a:r>
              <a:endParaRPr lang="en-US" sz="2200" b="1" spc="193"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0" name="TextBox 10"/>
            <p:cNvSpPr txBox="1"/>
            <p:nvPr/>
          </p:nvSpPr>
          <p:spPr>
            <a:xfrm>
              <a:off x="0" y="8703978"/>
              <a:ext cx="13429734" cy="542885"/>
            </a:xfrm>
            <a:prstGeom prst="rect">
              <a:avLst/>
            </a:prstGeom>
          </p:spPr>
          <p:txBody>
            <a:bodyPr lIns="0" tIns="0" rIns="0" bIns="0" rtlCol="0" anchor="t">
              <a:spAutoFit/>
            </a:bodyPr>
            <a:lstStyle/>
            <a:p>
              <a:pPr>
                <a:lnSpc>
                  <a:spcPts val="1785"/>
                </a:lnSpc>
              </a:pPr>
              <a:endParaRPr sz="900"/>
            </a:p>
          </p:txBody>
        </p:sp>
        <p:sp>
          <p:nvSpPr>
            <p:cNvPr id="11" name="TextBox 11"/>
            <p:cNvSpPr txBox="1"/>
            <p:nvPr/>
          </p:nvSpPr>
          <p:spPr>
            <a:xfrm>
              <a:off x="0" y="-47625"/>
              <a:ext cx="13429734" cy="440293"/>
            </a:xfrm>
            <a:prstGeom prst="rect">
              <a:avLst/>
            </a:prstGeom>
          </p:spPr>
          <p:txBody>
            <a:bodyPr lIns="0" tIns="0" rIns="0" bIns="0" rtlCol="0" anchor="t">
              <a:spAutoFit/>
            </a:bodyPr>
            <a:lstStyle/>
            <a:p>
              <a:pPr>
                <a:lnSpc>
                  <a:spcPts val="1416"/>
                </a:lnSpc>
              </a:pPr>
              <a:endParaRPr sz="900"/>
            </a:p>
          </p:txBody>
        </p:sp>
      </p:grpSp>
      <p:grpSp>
        <p:nvGrpSpPr>
          <p:cNvPr id="12" name="Group 12"/>
          <p:cNvGrpSpPr/>
          <p:nvPr/>
        </p:nvGrpSpPr>
        <p:grpSpPr>
          <a:xfrm>
            <a:off x="3191598" y="1402875"/>
            <a:ext cx="5396368" cy="1873725"/>
            <a:chOff x="-12066" y="-757263"/>
            <a:chExt cx="12247612" cy="4996599"/>
          </a:xfrm>
        </p:grpSpPr>
        <p:sp>
          <p:nvSpPr>
            <p:cNvPr id="13" name="TextBox 13"/>
            <p:cNvSpPr txBox="1"/>
            <p:nvPr/>
          </p:nvSpPr>
          <p:spPr>
            <a:xfrm>
              <a:off x="-12066" y="-757263"/>
              <a:ext cx="12247612" cy="3387765"/>
            </a:xfrm>
            <a:prstGeom prst="rect">
              <a:avLst/>
            </a:prstGeom>
          </p:spPr>
          <p:txBody>
            <a:bodyPr wrap="square" lIns="0" tIns="0" rIns="0" bIns="0" rtlCol="0" anchor="t">
              <a:spAutoFit/>
            </a:bodyPr>
            <a:lstStyle/>
            <a:p>
              <a:r>
                <a:rPr lang="en-US" sz="3000" b="1"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SE3070</a:t>
              </a:r>
            </a:p>
            <a:p>
              <a:r>
                <a:rPr lang="en-US" sz="2200" b="1" spc="44"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Case Studies in Software Engineering</a:t>
              </a:r>
            </a:p>
            <a:p>
              <a:pPr>
                <a:lnSpc>
                  <a:spcPts val="4160"/>
                </a:lnSpc>
              </a:pPr>
              <a:endParaRPr lang="en-US" sz="2000" spc="384" dirty="0">
                <a:solidFill>
                  <a:srgbClr val="FAFEFF"/>
                </a:solidFill>
                <a:latin typeface="Open Sans Bold"/>
              </a:endParaRPr>
            </a:p>
          </p:txBody>
        </p:sp>
        <p:sp>
          <p:nvSpPr>
            <p:cNvPr id="14" name="TextBox 14"/>
            <p:cNvSpPr txBox="1"/>
            <p:nvPr/>
          </p:nvSpPr>
          <p:spPr>
            <a:xfrm>
              <a:off x="-12066" y="2433715"/>
              <a:ext cx="11760174" cy="1805621"/>
            </a:xfrm>
            <a:prstGeom prst="rect">
              <a:avLst/>
            </a:prstGeom>
          </p:spPr>
          <p:txBody>
            <a:bodyPr lIns="0" tIns="0" rIns="0" bIns="0" rtlCol="0" anchor="t">
              <a:spAutoFit/>
            </a:bodyPr>
            <a:lstStyle/>
            <a:p>
              <a:r>
                <a:rPr lang="en-US" sz="2200" b="1" spc="44" dirty="0">
                  <a:solidFill>
                    <a:srgbClr val="E87932"/>
                  </a:solidFill>
                  <a:latin typeface="Open Sans Bold" panose="020B0806030504020204" pitchFamily="34" charset="0"/>
                  <a:ea typeface="Open Sans Bold" panose="020B0806030504020204" pitchFamily="34" charset="0"/>
                  <a:cs typeface="Open Sans Bold" panose="020B0806030504020204" pitchFamily="34" charset="0"/>
                </a:rPr>
                <a:t>Lecture 01 – Part II</a:t>
              </a:r>
            </a:p>
            <a:p>
              <a:r>
                <a:rPr lang="en-US" sz="2200" b="1" spc="44" dirty="0">
                  <a:solidFill>
                    <a:srgbClr val="FFC000"/>
                  </a:solidFill>
                  <a:latin typeface="Open Sans Bold" panose="020B0806030504020204" pitchFamily="34" charset="0"/>
                  <a:ea typeface="Open Sans Bold" panose="020B0806030504020204" pitchFamily="34" charset="0"/>
                  <a:cs typeface="Open Sans Bold" panose="020B0806030504020204" pitchFamily="34" charset="0"/>
                </a:rPr>
                <a:t>User Centered Design</a:t>
              </a:r>
            </a:p>
          </p:txBody>
        </p:sp>
      </p:grpSp>
      <p:sp>
        <p:nvSpPr>
          <p:cNvPr id="3" name="Rectangle 2">
            <a:extLst>
              <a:ext uri="{FF2B5EF4-FFF2-40B4-BE49-F238E27FC236}">
                <a16:creationId xmlns:a16="http://schemas.microsoft.com/office/drawing/2014/main" id="{C9F1576C-6CA6-49B4-B570-85A8EE5385C0}"/>
              </a:ext>
            </a:extLst>
          </p:cNvPr>
          <p:cNvSpPr/>
          <p:nvPr/>
        </p:nvSpPr>
        <p:spPr>
          <a:xfrm>
            <a:off x="0" y="1089766"/>
            <a:ext cx="5181600" cy="91335"/>
          </a:xfrm>
          <a:prstGeom prst="rect">
            <a:avLst/>
          </a:prstGeom>
          <a:solidFill>
            <a:srgbClr val="E87932"/>
          </a:solidFill>
          <a:ln>
            <a:solidFill>
              <a:srgbClr val="E8793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25BD87C8-49D3-4A2F-A322-B78E0A177139}"/>
              </a:ext>
            </a:extLst>
          </p:cNvPr>
          <p:cNvSpPr/>
          <p:nvPr/>
        </p:nvSpPr>
        <p:spPr>
          <a:xfrm>
            <a:off x="5372100" y="1088554"/>
            <a:ext cx="3771900" cy="91335"/>
          </a:xfrm>
          <a:prstGeom prst="rect">
            <a:avLst/>
          </a:prstGeom>
          <a:solidFill>
            <a:srgbClr val="E87932"/>
          </a:solidFill>
          <a:ln>
            <a:solidFill>
              <a:srgbClr val="E8793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00"/>
          </a:p>
        </p:txBody>
      </p:sp>
      <p:pic>
        <p:nvPicPr>
          <p:cNvPr id="19" name="Picture 18" descr="A picture containing dark, sitting, clock&#10;&#10;Description automatically generated">
            <a:extLst>
              <a:ext uri="{FF2B5EF4-FFF2-40B4-BE49-F238E27FC236}">
                <a16:creationId xmlns:a16="http://schemas.microsoft.com/office/drawing/2014/main" id="{E0EF3673-3796-4D2F-BCAB-8972ECDD54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5473888"/>
            <a:ext cx="2746413" cy="1051361"/>
          </a:xfrm>
          <a:prstGeom prst="rect">
            <a:avLst/>
          </a:prstGeom>
        </p:spPr>
      </p:pic>
      <p:pic>
        <p:nvPicPr>
          <p:cNvPr id="5" name="Picture 4">
            <a:extLst>
              <a:ext uri="{FF2B5EF4-FFF2-40B4-BE49-F238E27FC236}">
                <a16:creationId xmlns:a16="http://schemas.microsoft.com/office/drawing/2014/main" id="{F02E29EB-6BF0-4CD5-AE65-3BA5C8349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52" y="1465020"/>
            <a:ext cx="2784050" cy="2515459"/>
          </a:xfrm>
          <a:prstGeom prst="rect">
            <a:avLst/>
          </a:prstGeom>
        </p:spPr>
      </p:pic>
      <p:sp>
        <p:nvSpPr>
          <p:cNvPr id="4" name="TextBox 16">
            <a:extLst>
              <a:ext uri="{FF2B5EF4-FFF2-40B4-BE49-F238E27FC236}">
                <a16:creationId xmlns:a16="http://schemas.microsoft.com/office/drawing/2014/main" id="{09BBFC4E-4A3B-4902-966C-BAB90D8342BB}"/>
              </a:ext>
            </a:extLst>
          </p:cNvPr>
          <p:cNvSpPr txBox="1"/>
          <p:nvPr/>
        </p:nvSpPr>
        <p:spPr>
          <a:xfrm>
            <a:off x="5619378" y="5338353"/>
            <a:ext cx="2968588" cy="963212"/>
          </a:xfrm>
          <a:prstGeom prst="rect">
            <a:avLst/>
          </a:prstGeom>
        </p:spPr>
        <p:txBody>
          <a:bodyPr wrap="square" lIns="0" tIns="0" rIns="0" bIns="0" rtlCol="0" anchor="t">
            <a:spAutoFit/>
          </a:bodyPr>
          <a:lstStyle/>
          <a:p>
            <a:pPr algn="ctr">
              <a:lnSpc>
                <a:spcPct val="150000"/>
              </a:lnSpc>
            </a:pPr>
            <a:r>
              <a:rPr lang="en-US" sz="2200" spc="96" dirty="0">
                <a:solidFill>
                  <a:srgbClr val="000077"/>
                </a:solidFill>
                <a:latin typeface="Albertus" panose="020E0702040304020204" pitchFamily="34" charset="0"/>
              </a:rPr>
              <a:t>Faculty of Computing</a:t>
            </a:r>
          </a:p>
          <a:p>
            <a:pPr algn="ctr">
              <a:lnSpc>
                <a:spcPct val="150000"/>
              </a:lnSpc>
            </a:pPr>
            <a:r>
              <a:rPr lang="en-US" sz="2200" spc="96" dirty="0">
                <a:solidFill>
                  <a:srgbClr val="000077"/>
                </a:solidFill>
                <a:latin typeface="Albertus" panose="020E0702040304020204" pitchFamily="34" charset="0"/>
              </a:rPr>
              <a:t>Department of CSSE</a:t>
            </a:r>
          </a:p>
        </p:txBody>
      </p:sp>
    </p:spTree>
    <p:extLst>
      <p:ext uri="{BB962C8B-B14F-4D97-AF65-F5344CB8AC3E}">
        <p14:creationId xmlns:p14="http://schemas.microsoft.com/office/powerpoint/2010/main" val="1247299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What sort of design</a:t>
            </a:r>
          </a:p>
        </p:txBody>
      </p:sp>
      <p:sp>
        <p:nvSpPr>
          <p:cNvPr id="3" name="Content Placeholder 2"/>
          <p:cNvSpPr>
            <a:spLocks noGrp="1"/>
          </p:cNvSpPr>
          <p:nvPr>
            <p:ph idx="1"/>
          </p:nvPr>
        </p:nvSpPr>
        <p:spPr>
          <a:xfrm>
            <a:off x="934720" y="1690689"/>
            <a:ext cx="7274559" cy="3693319"/>
          </a:xfrm>
        </p:spPr>
        <p:txBody>
          <a:bodyPr>
            <a:normAutofit/>
          </a:bodyPr>
          <a:lstStyle/>
          <a:p>
            <a:pPr>
              <a:buNone/>
            </a:pPr>
            <a:r>
              <a:rPr lang="en-GB" b="1" dirty="0">
                <a:latin typeface="Times New Roman" panose="02020603050405020304" pitchFamily="18" charset="0"/>
                <a:cs typeface="Times New Roman" panose="02020603050405020304" pitchFamily="18" charset="0"/>
              </a:rPr>
              <a:t>A functional design</a:t>
            </a:r>
          </a:p>
          <a:p>
            <a:pPr>
              <a:buNone/>
            </a:pP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Use Case diagram identifying a high level overview</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Class diagram identifying key classes &amp; relationships</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Sequences covering important use cases</a:t>
            </a:r>
          </a:p>
          <a:p>
            <a:endParaRPr lang="en-GB" dirty="0">
              <a:latin typeface="Times New Roman" panose="02020603050405020304" pitchFamily="18" charset="0"/>
              <a:cs typeface="Times New Roman" panose="02020603050405020304" pitchFamily="18" charset="0"/>
            </a:endParaRPr>
          </a:p>
          <a:p>
            <a:pPr>
              <a:buNone/>
            </a:pPr>
            <a:r>
              <a:rPr lang="en-GB" b="1" dirty="0">
                <a:latin typeface="Times New Roman" panose="02020603050405020304" pitchFamily="18" charset="0"/>
                <a:cs typeface="Times New Roman" panose="02020603050405020304" pitchFamily="18" charset="0"/>
              </a:rPr>
              <a:t>An interaction design</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Design concepts (high level) &amp; storyboards (detailed UI design) or wireframes</a:t>
            </a: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2328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71" y="304800"/>
            <a:ext cx="7728915" cy="677108"/>
          </a:xfrm>
        </p:spPr>
        <p:txBody>
          <a:bodyPr/>
          <a:lstStyle/>
          <a:p>
            <a:r>
              <a:rPr lang="en-US" dirty="0">
                <a:latin typeface="Times New Roman" panose="02020603050405020304" pitchFamily="18" charset="0"/>
                <a:cs typeface="Times New Roman" panose="02020603050405020304" pitchFamily="18" charset="0"/>
              </a:rPr>
              <a:t>Design</a:t>
            </a:r>
          </a:p>
        </p:txBody>
      </p:sp>
      <p:sp>
        <p:nvSpPr>
          <p:cNvPr id="3" name="Text Placeholder 2"/>
          <p:cNvSpPr>
            <a:spLocks noGrp="1"/>
          </p:cNvSpPr>
          <p:nvPr>
            <p:ph idx="1"/>
          </p:nvPr>
        </p:nvSpPr>
        <p:spPr>
          <a:xfrm>
            <a:off x="762000" y="1143506"/>
            <a:ext cx="7924800" cy="3046988"/>
          </a:xfrm>
        </p:spPr>
        <p:txBody>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Systems should :</a:t>
            </a:r>
          </a:p>
          <a:p>
            <a:pPr lvl="1"/>
            <a:r>
              <a:rPr lang="en-US" dirty="0">
                <a:latin typeface="Times New Roman" panose="02020603050405020304" pitchFamily="18" charset="0"/>
                <a:cs typeface="Times New Roman" panose="02020603050405020304" pitchFamily="18" charset="0"/>
              </a:rPr>
              <a:t>be easy to use</a:t>
            </a:r>
          </a:p>
          <a:p>
            <a:pPr lvl="1"/>
            <a:r>
              <a:rPr lang="en-US" dirty="0">
                <a:latin typeface="Times New Roman" panose="02020603050405020304" pitchFamily="18" charset="0"/>
                <a:cs typeface="Times New Roman" panose="02020603050405020304" pitchFamily="18" charset="0"/>
              </a:rPr>
              <a:t>do useful things</a:t>
            </a:r>
          </a:p>
          <a:p>
            <a:pPr lvl="1"/>
            <a:r>
              <a:rPr lang="en-US" dirty="0">
                <a:latin typeface="Times New Roman" panose="02020603050405020304" pitchFamily="18" charset="0"/>
                <a:cs typeface="Times New Roman" panose="02020603050405020304" pitchFamily="18" charset="0"/>
              </a:rPr>
              <a:t>enhance the lives of the people that use them</a:t>
            </a:r>
            <a:endParaRPr lang="en-US" alt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 Design for people, not for technology.</a:t>
            </a:r>
          </a:p>
          <a:p>
            <a:pPr marL="342900" indent="-34290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aim of design is to create good </a:t>
            </a:r>
            <a:r>
              <a:rPr lang="en-US" altLang="en-US" b="1" dirty="0">
                <a:latin typeface="Times New Roman" panose="02020603050405020304" pitchFamily="18" charset="0"/>
                <a:cs typeface="Times New Roman" panose="02020603050405020304" pitchFamily="18" charset="0"/>
              </a:rPr>
              <a:t>user experience</a:t>
            </a:r>
            <a:r>
              <a:rPr lang="en-US" altLang="en-US"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4" descr="happy computer us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00" y="3837644"/>
            <a:ext cx="7264400" cy="18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60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42" y="264667"/>
            <a:ext cx="7728915" cy="677108"/>
          </a:xfrm>
        </p:spPr>
        <p:txBody>
          <a:bodyPr/>
          <a:lstStyle/>
          <a:p>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Not a good User Experience </a:t>
            </a:r>
          </a:p>
        </p:txBody>
      </p:sp>
      <p:pic>
        <p:nvPicPr>
          <p:cNvPr id="4" name="soapdispens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86049" y="1066800"/>
            <a:ext cx="3771900" cy="5410200"/>
          </a:xfrm>
          <a:prstGeom prst="rect">
            <a:avLst/>
          </a:prstGeom>
        </p:spPr>
      </p:pic>
    </p:spTree>
    <p:extLst>
      <p:ext uri="{BB962C8B-B14F-4D97-AF65-F5344CB8AC3E}">
        <p14:creationId xmlns:p14="http://schemas.microsoft.com/office/powerpoint/2010/main" val="36633759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5731"/>
            <a:ext cx="7728915" cy="1354217"/>
          </a:xfrm>
        </p:spPr>
        <p:txBody>
          <a:bodyPr/>
          <a:lstStyle/>
          <a:p>
            <a:r>
              <a:rPr lang="en-US" altLang="en-US" dirty="0">
                <a:latin typeface="Times New Roman" panose="02020603050405020304" pitchFamily="18" charset="0"/>
                <a:cs typeface="Times New Roman" panose="02020603050405020304" pitchFamily="18" charset="0"/>
              </a:rPr>
              <a:t>What is User-Centered Design (UCD)?</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457200" y="1699736"/>
            <a:ext cx="7274559" cy="738664"/>
          </a:xfrm>
        </p:spPr>
        <p:txBody>
          <a:bodyPr/>
          <a:lstStyle/>
          <a:p>
            <a:pPr marL="342900" indent="-34290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user is put in the center of the design.</a:t>
            </a:r>
          </a:p>
          <a:p>
            <a:endParaRPr lang="en-US" dirty="0">
              <a:latin typeface="Times New Roman" panose="02020603050405020304" pitchFamily="18" charset="0"/>
              <a:cs typeface="Times New Roman" panose="02020603050405020304" pitchFamily="18" charset="0"/>
            </a:endParaRPr>
          </a:p>
        </p:txBody>
      </p:sp>
      <p:pic>
        <p:nvPicPr>
          <p:cNvPr id="5" name="Picture 12" descr="u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3601"/>
            <a:ext cx="47244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379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42" y="609600"/>
            <a:ext cx="7728915" cy="677108"/>
          </a:xfrm>
        </p:spPr>
        <p:txBody>
          <a:bodyPr/>
          <a:lstStyle/>
          <a:p>
            <a:r>
              <a:rPr lang="en-US" b="1" dirty="0">
                <a:latin typeface="Times New Roman" panose="02020603050405020304" pitchFamily="18" charset="0"/>
                <a:cs typeface="Times New Roman" panose="02020603050405020304" pitchFamily="18" charset="0"/>
              </a:rPr>
              <a:t>Why UCD/UX?</a:t>
            </a:r>
          </a:p>
        </p:txBody>
      </p:sp>
      <p:sp>
        <p:nvSpPr>
          <p:cNvPr id="3" name="Text Placeholder 2"/>
          <p:cNvSpPr>
            <a:spLocks noGrp="1"/>
          </p:cNvSpPr>
          <p:nvPr>
            <p:ph idx="1"/>
          </p:nvPr>
        </p:nvSpPr>
        <p:spPr>
          <a:xfrm>
            <a:off x="934719" y="1859339"/>
            <a:ext cx="8209281" cy="3139321"/>
          </a:xfrm>
        </p:spPr>
        <p:txBody>
          <a:bodyPr>
            <a:normAutofit/>
          </a:bodyPr>
          <a:lstStyle/>
          <a:p>
            <a:pPr marL="342900" indent="-34290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Increased customer satisfaction </a:t>
            </a:r>
          </a:p>
          <a:p>
            <a:pPr marL="342900" indent="-34290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Increased user productivity/efficiency/accuracy </a:t>
            </a:r>
          </a:p>
          <a:p>
            <a:pPr marL="342900" indent="-34290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Increased service/site usage and adoption </a:t>
            </a:r>
          </a:p>
          <a:p>
            <a:pPr marL="342900" indent="-34290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Decreased support and training costs </a:t>
            </a:r>
          </a:p>
          <a:p>
            <a:pPr marL="342900" indent="-34290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Reduced development time and costs</a:t>
            </a:r>
          </a:p>
          <a:p>
            <a:pPr marL="742950" lvl="1" indent="-28575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Create only the features users need</a:t>
            </a:r>
          </a:p>
          <a:p>
            <a:pPr marL="342900" indent="-34290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Reduced maintenance costs</a:t>
            </a:r>
          </a:p>
          <a:p>
            <a:pPr marL="742950" lvl="1" indent="-28575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Do it right the first time </a:t>
            </a:r>
            <a:endParaRPr lang="en-US" alt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822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79437"/>
            <a:ext cx="7886700" cy="1325563"/>
          </a:xfrm>
        </p:spPr>
        <p:txBody>
          <a:bodyPr/>
          <a:lstStyle/>
          <a:p>
            <a:r>
              <a:rPr lang="en-US" dirty="0">
                <a:latin typeface="Times New Roman" panose="02020603050405020304" pitchFamily="18" charset="0"/>
                <a:cs typeface="Times New Roman" panose="02020603050405020304" pitchFamily="18" charset="0"/>
              </a:rPr>
              <a:t>Tools and Methods</a:t>
            </a:r>
          </a:p>
        </p:txBody>
      </p:sp>
      <p:sp>
        <p:nvSpPr>
          <p:cNvPr id="3" name="Content Placeholder 2"/>
          <p:cNvSpPr>
            <a:spLocks noGrp="1"/>
          </p:cNvSpPr>
          <p:nvPr>
            <p:ph idx="1"/>
          </p:nvPr>
        </p:nvSpPr>
        <p:spPr>
          <a:xfrm>
            <a:off x="990600" y="1905000"/>
            <a:ext cx="7886700" cy="4351338"/>
          </a:xfrm>
        </p:spPr>
        <p:txBody>
          <a:bodyPr/>
          <a:lstStyle/>
          <a:p>
            <a:r>
              <a:rPr lang="en-US" dirty="0">
                <a:latin typeface="Times New Roman" panose="02020603050405020304" pitchFamily="18" charset="0"/>
                <a:cs typeface="Times New Roman" panose="02020603050405020304" pitchFamily="18" charset="0"/>
              </a:rPr>
              <a:t>Personas</a:t>
            </a:r>
          </a:p>
          <a:p>
            <a:r>
              <a:rPr lang="en-US" dirty="0">
                <a:latin typeface="Times New Roman" panose="02020603050405020304" pitchFamily="18" charset="0"/>
                <a:cs typeface="Times New Roman" panose="02020603050405020304" pitchFamily="18" charset="0"/>
              </a:rPr>
              <a:t>Scenarios</a:t>
            </a:r>
          </a:p>
          <a:p>
            <a:r>
              <a:rPr lang="en-US" dirty="0">
                <a:latin typeface="Times New Roman" panose="02020603050405020304" pitchFamily="18" charset="0"/>
                <a:cs typeface="Times New Roman" panose="02020603050405020304" pitchFamily="18" charset="0"/>
              </a:rPr>
              <a:t>Storyboards</a:t>
            </a:r>
          </a:p>
          <a:p>
            <a:r>
              <a:rPr lang="en-US" dirty="0">
                <a:latin typeface="Times New Roman" panose="02020603050405020304" pitchFamily="18" charset="0"/>
                <a:cs typeface="Times New Roman" panose="02020603050405020304" pitchFamily="18" charset="0"/>
              </a:rPr>
              <a:t>Wireframes</a:t>
            </a:r>
          </a:p>
          <a:p>
            <a:r>
              <a:rPr lang="en-US" dirty="0">
                <a:latin typeface="Times New Roman" panose="02020603050405020304" pitchFamily="18" charset="0"/>
                <a:cs typeface="Times New Roman" panose="02020603050405020304" pitchFamily="18" charset="0"/>
              </a:rPr>
              <a:t>Prototypes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13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200" y="1600200"/>
            <a:ext cx="8229600" cy="1750902"/>
          </a:xfrm>
          <a:prstGeom prst="roundRect">
            <a:avLst/>
          </a:prstGeom>
          <a:solidFill>
            <a:schemeClr val="accent1">
              <a:alpha val="7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solidFill>
                  <a:srgbClr val="3333FF"/>
                </a:solidFill>
                <a:latin typeface="Times New Roman" panose="02020603050405020304" pitchFamily="18" charset="0"/>
                <a:cs typeface="Times New Roman" panose="02020603050405020304" pitchFamily="18" charset="0"/>
              </a:rPr>
              <a:t>Tools and Methods</a:t>
            </a:r>
          </a:p>
        </p:txBody>
      </p:sp>
      <p:sp>
        <p:nvSpPr>
          <p:cNvPr id="3" name="Content Placeholder 2"/>
          <p:cNvSpPr>
            <a:spLocks noGrp="1"/>
          </p:cNvSpPr>
          <p:nvPr>
            <p:ph idx="1"/>
          </p:nvPr>
        </p:nvSpPr>
        <p:spPr/>
        <p:txBody>
          <a:bodyPr/>
          <a:lstStyle/>
          <a:p>
            <a:r>
              <a:rPr lang="en-US" dirty="0"/>
              <a:t>Personas</a:t>
            </a:r>
          </a:p>
          <a:p>
            <a:r>
              <a:rPr lang="en-US" dirty="0"/>
              <a:t>Scenarios</a:t>
            </a:r>
          </a:p>
          <a:p>
            <a:r>
              <a:rPr lang="en-US" dirty="0"/>
              <a:t>Storyboards</a:t>
            </a:r>
          </a:p>
          <a:p>
            <a:r>
              <a:rPr lang="en-US" dirty="0"/>
              <a:t>Wireframes</a:t>
            </a:r>
          </a:p>
          <a:p>
            <a:r>
              <a:rPr lang="en-US" dirty="0"/>
              <a:t>Prototypes</a:t>
            </a:r>
          </a:p>
          <a:p>
            <a:endParaRPr lang="en-US" dirty="0"/>
          </a:p>
        </p:txBody>
      </p:sp>
      <p:sp>
        <p:nvSpPr>
          <p:cNvPr id="5" name="TextBox 4"/>
          <p:cNvSpPr txBox="1"/>
          <p:nvPr/>
        </p:nvSpPr>
        <p:spPr>
          <a:xfrm>
            <a:off x="5091597" y="1975387"/>
            <a:ext cx="3092586" cy="769441"/>
          </a:xfrm>
          <a:prstGeom prst="rect">
            <a:avLst/>
          </a:prstGeom>
          <a:noFill/>
        </p:spPr>
        <p:txBody>
          <a:bodyPr wrap="square" rtlCol="0">
            <a:spAutoFit/>
          </a:bodyPr>
          <a:lstStyle/>
          <a:p>
            <a:r>
              <a:rPr lang="en-US" sz="4400" dirty="0"/>
              <a:t>Analysis</a:t>
            </a:r>
            <a:endParaRPr lang="en-US" dirty="0"/>
          </a:p>
        </p:txBody>
      </p:sp>
    </p:spTree>
    <p:extLst>
      <p:ext uri="{BB962C8B-B14F-4D97-AF65-F5344CB8AC3E}">
        <p14:creationId xmlns:p14="http://schemas.microsoft.com/office/powerpoint/2010/main" val="1704675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629920" cy="2667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Calibri"/>
                <a:cs typeface="Calibri"/>
              </a:rPr>
              <a:t>SE3</a:t>
            </a:r>
            <a:r>
              <a:rPr sz="1600" b="1" spc="-15" dirty="0">
                <a:solidFill>
                  <a:srgbClr val="FFFFFF"/>
                </a:solidFill>
                <a:latin typeface="Calibri"/>
                <a:cs typeface="Calibri"/>
              </a:rPr>
              <a:t>0</a:t>
            </a:r>
            <a:r>
              <a:rPr sz="1600" b="1" spc="-10" dirty="0">
                <a:solidFill>
                  <a:srgbClr val="FFFFFF"/>
                </a:solidFill>
                <a:latin typeface="Calibri"/>
                <a:cs typeface="Calibri"/>
              </a:rPr>
              <a:t>7</a:t>
            </a:r>
            <a:r>
              <a:rPr sz="1600" b="1" spc="-5" dirty="0">
                <a:solidFill>
                  <a:srgbClr val="FFFFFF"/>
                </a:solidFill>
                <a:latin typeface="Calibri"/>
                <a:cs typeface="Calibri"/>
              </a:rPr>
              <a:t>0</a:t>
            </a:r>
            <a:endParaRPr sz="1600">
              <a:latin typeface="Calibri"/>
              <a:cs typeface="Calibri"/>
            </a:endParaRPr>
          </a:p>
        </p:txBody>
      </p:sp>
      <p:sp>
        <p:nvSpPr>
          <p:cNvPr id="3" name="object 3"/>
          <p:cNvSpPr/>
          <p:nvPr/>
        </p:nvSpPr>
        <p:spPr>
          <a:xfrm>
            <a:off x="228600" y="1355513"/>
            <a:ext cx="8657064" cy="4571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707542" y="349305"/>
            <a:ext cx="7728915" cy="747383"/>
          </a:xfrm>
          <a:prstGeom prst="rect">
            <a:avLst/>
          </a:prstGeom>
        </p:spPr>
        <p:txBody>
          <a:bodyPr vert="horz" wrap="square" lIns="0" tIns="237235" rIns="0" bIns="0" rtlCol="0">
            <a:spAutoFit/>
          </a:bodyPr>
          <a:lstStyle/>
          <a:p>
            <a:pPr marL="12700">
              <a:lnSpc>
                <a:spcPct val="100000"/>
              </a:lnSpc>
            </a:pPr>
            <a:r>
              <a:rPr b="1" spc="-40" dirty="0">
                <a:solidFill>
                  <a:srgbClr val="3333FF"/>
                </a:solidFill>
                <a:latin typeface="Times New Roman" panose="02020603050405020304" pitchFamily="18" charset="0"/>
                <a:cs typeface="Times New Roman" panose="02020603050405020304" pitchFamily="18" charset="0"/>
              </a:rPr>
              <a:t>Lecturer</a:t>
            </a:r>
            <a:r>
              <a:rPr b="1" spc="-165" dirty="0">
                <a:solidFill>
                  <a:srgbClr val="3333FF"/>
                </a:solidFill>
                <a:latin typeface="Times New Roman" panose="02020603050405020304" pitchFamily="18" charset="0"/>
                <a:cs typeface="Times New Roman" panose="02020603050405020304" pitchFamily="18" charset="0"/>
              </a:rPr>
              <a:t> </a:t>
            </a:r>
            <a:r>
              <a:rPr b="1" spc="-35" dirty="0">
                <a:solidFill>
                  <a:srgbClr val="3333FF"/>
                </a:solidFill>
                <a:latin typeface="Times New Roman" panose="02020603050405020304" pitchFamily="18" charset="0"/>
                <a:cs typeface="Times New Roman" panose="02020603050405020304" pitchFamily="18" charset="0"/>
              </a:rPr>
              <a:t>Details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R="633095" algn="r">
              <a:lnSpc>
                <a:spcPts val="1100"/>
              </a:lnSpc>
            </a:pPr>
            <a:fld id="{81D60167-4931-47E6-BA6A-407CBD079E47}" type="slidenum">
              <a:rPr dirty="0"/>
              <a:pPr marR="633095" algn="r">
                <a:lnSpc>
                  <a:spcPts val="1100"/>
                </a:lnSpc>
              </a:pPr>
              <a:t>2</a:t>
            </a:fld>
            <a:endParaRPr dirty="0"/>
          </a:p>
          <a:p>
            <a:pPr marL="12700">
              <a:lnSpc>
                <a:spcPts val="1780"/>
              </a:lnSpc>
            </a:pPr>
            <a:r>
              <a:rPr sz="1600" b="1" spc="-10" dirty="0">
                <a:solidFill>
                  <a:srgbClr val="E87922"/>
                </a:solidFill>
                <a:latin typeface="Calibri"/>
                <a:cs typeface="Calibri"/>
              </a:rPr>
              <a:t>SLIIT  </a:t>
            </a:r>
            <a:r>
              <a:rPr sz="1600" b="1" spc="-5" dirty="0">
                <a:solidFill>
                  <a:srgbClr val="E87922"/>
                </a:solidFill>
                <a:latin typeface="Calibri"/>
                <a:cs typeface="Calibri"/>
              </a:rPr>
              <a:t>- </a:t>
            </a:r>
            <a:r>
              <a:rPr sz="1600" b="1" spc="-10" dirty="0">
                <a:solidFill>
                  <a:srgbClr val="E87922"/>
                </a:solidFill>
                <a:latin typeface="Calibri"/>
                <a:cs typeface="Calibri"/>
              </a:rPr>
              <a:t>Faculty </a:t>
            </a:r>
            <a:r>
              <a:rPr sz="1600" b="1" spc="-5" dirty="0">
                <a:solidFill>
                  <a:srgbClr val="E87922"/>
                </a:solidFill>
                <a:latin typeface="Calibri"/>
                <a:cs typeface="Calibri"/>
              </a:rPr>
              <a:t>of</a:t>
            </a:r>
            <a:r>
              <a:rPr sz="1600" b="1" spc="5" dirty="0">
                <a:solidFill>
                  <a:srgbClr val="E87922"/>
                </a:solidFill>
                <a:latin typeface="Calibri"/>
                <a:cs typeface="Calibri"/>
              </a:rPr>
              <a:t> </a:t>
            </a:r>
            <a:r>
              <a:rPr sz="1600" b="1" spc="-5" dirty="0">
                <a:solidFill>
                  <a:srgbClr val="E87922"/>
                </a:solidFill>
                <a:latin typeface="Calibri"/>
                <a:cs typeface="Calibri"/>
              </a:rPr>
              <a:t>Computing</a:t>
            </a:r>
            <a:endParaRPr sz="1600">
              <a:latin typeface="Calibri"/>
              <a:cs typeface="Calibri"/>
            </a:endParaRPr>
          </a:p>
        </p:txBody>
      </p:sp>
      <p:sp>
        <p:nvSpPr>
          <p:cNvPr id="5" name="object 5"/>
          <p:cNvSpPr txBox="1"/>
          <p:nvPr/>
        </p:nvSpPr>
        <p:spPr>
          <a:xfrm>
            <a:off x="486934" y="1523238"/>
            <a:ext cx="8657065" cy="4552528"/>
          </a:xfrm>
          <a:prstGeom prst="rect">
            <a:avLst/>
          </a:prstGeom>
        </p:spPr>
        <p:txBody>
          <a:bodyPr vert="horz" wrap="square" lIns="0" tIns="0" rIns="0" bIns="0" rtlCol="0">
            <a:spAutoFit/>
          </a:bodyPr>
          <a:lstStyle/>
          <a:p>
            <a:pPr marL="12700">
              <a:lnSpc>
                <a:spcPct val="100000"/>
              </a:lnSpc>
            </a:pPr>
            <a:r>
              <a:rPr lang="en-US" sz="2000" spc="-15" dirty="0">
                <a:latin typeface="Times New Roman" panose="02020603050405020304" pitchFamily="18" charset="0"/>
                <a:cs typeface="Times New Roman" panose="02020603050405020304" pitchFamily="18" charset="0"/>
              </a:rPr>
              <a:t>Udara </a:t>
            </a:r>
            <a:r>
              <a:rPr lang="en-US" sz="2000" spc="-15" dirty="0" err="1">
                <a:latin typeface="Times New Roman" panose="02020603050405020304" pitchFamily="18" charset="0"/>
                <a:cs typeface="Times New Roman" panose="02020603050405020304" pitchFamily="18" charset="0"/>
              </a:rPr>
              <a:t>Samaratunge</a:t>
            </a:r>
            <a:r>
              <a:rPr sz="2000" spc="-5" dirty="0">
                <a:latin typeface="Times New Roman" panose="02020603050405020304" pitchFamily="18" charset="0"/>
                <a:cs typeface="Times New Roman" panose="02020603050405020304" pitchFamily="18" charset="0"/>
              </a:rPr>
              <a:t>(LIC)</a:t>
            </a:r>
            <a:endParaRPr sz="2000" dirty="0">
              <a:latin typeface="Times New Roman" panose="02020603050405020304" pitchFamily="18" charset="0"/>
              <a:cs typeface="Times New Roman" panose="02020603050405020304" pitchFamily="18" charset="0"/>
            </a:endParaRPr>
          </a:p>
          <a:p>
            <a:pPr marL="12700">
              <a:lnSpc>
                <a:spcPct val="100000"/>
              </a:lnSpc>
              <a:spcBef>
                <a:spcPts val="325"/>
              </a:spcBef>
            </a:pPr>
            <a:r>
              <a:rPr sz="2000" spc="-10" dirty="0">
                <a:latin typeface="Times New Roman" panose="02020603050405020304" pitchFamily="18" charset="0"/>
                <a:cs typeface="Times New Roman" panose="02020603050405020304" pitchFamily="18" charset="0"/>
              </a:rPr>
              <a:t>Lecturer </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Department </a:t>
            </a:r>
            <a:r>
              <a:rPr sz="2000" spc="-5" dirty="0">
                <a:latin typeface="Times New Roman" panose="02020603050405020304" pitchFamily="18" charset="0"/>
                <a:cs typeface="Times New Roman" panose="02020603050405020304" pitchFamily="18" charset="0"/>
              </a:rPr>
              <a:t>of </a:t>
            </a:r>
            <a:r>
              <a:rPr lang="en-US" sz="2000" spc="-5" dirty="0">
                <a:latin typeface="Times New Roman" panose="02020603050405020304" pitchFamily="18" charset="0"/>
                <a:cs typeface="Times New Roman" panose="02020603050405020304" pitchFamily="18" charset="0"/>
              </a:rPr>
              <a:t>Computer Science &amp; </a:t>
            </a:r>
            <a:r>
              <a:rPr sz="2000" spc="-15" dirty="0">
                <a:latin typeface="Times New Roman" panose="02020603050405020304" pitchFamily="18" charset="0"/>
                <a:cs typeface="Times New Roman" panose="02020603050405020304" pitchFamily="18" charset="0"/>
              </a:rPr>
              <a:t>Software</a:t>
            </a:r>
            <a:r>
              <a:rPr sz="2000" spc="7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Engineering</a:t>
            </a:r>
            <a:r>
              <a:rPr lang="en-US"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Faculty </a:t>
            </a:r>
            <a:r>
              <a:rPr sz="2000" spc="-5" dirty="0">
                <a:latin typeface="Times New Roman" panose="02020603050405020304" pitchFamily="18" charset="0"/>
                <a:cs typeface="Times New Roman" panose="02020603050405020304" pitchFamily="18" charset="0"/>
              </a:rPr>
              <a:t>of </a:t>
            </a:r>
            <a:r>
              <a:rPr sz="2000" spc="-10" dirty="0">
                <a:latin typeface="Times New Roman" panose="02020603050405020304" pitchFamily="18" charset="0"/>
                <a:cs typeface="Times New Roman" panose="02020603050405020304" pitchFamily="18" charset="0"/>
              </a:rPr>
              <a:t>Computing  </a:t>
            </a:r>
            <a:r>
              <a:rPr lang="en-US" sz="2000" u="heavy" spc="-10" dirty="0">
                <a:solidFill>
                  <a:srgbClr val="0462C1"/>
                </a:solidFill>
                <a:latin typeface="Times New Roman" panose="02020603050405020304" pitchFamily="18" charset="0"/>
                <a:cs typeface="Times New Roman" panose="02020603050405020304" pitchFamily="18" charset="0"/>
                <a:hlinkClick r:id="rId3"/>
              </a:rPr>
              <a:t>U</a:t>
            </a:r>
            <a:r>
              <a:rPr lang="en-US" sz="2000" u="heavy" spc="-10" dirty="0">
                <a:solidFill>
                  <a:srgbClr val="0462C1"/>
                </a:solidFill>
                <a:latin typeface="Times New Roman" panose="02020603050405020304" pitchFamily="18" charset="0"/>
                <a:cs typeface="Times New Roman" panose="02020603050405020304" pitchFamily="18" charset="0"/>
              </a:rPr>
              <a:t>dara.s</a:t>
            </a:r>
            <a:r>
              <a:rPr sz="2000" u="heavy" spc="-10" dirty="0">
                <a:solidFill>
                  <a:srgbClr val="0462C1"/>
                </a:solidFill>
                <a:latin typeface="Times New Roman" panose="02020603050405020304" pitchFamily="18" charset="0"/>
                <a:cs typeface="Times New Roman" panose="02020603050405020304" pitchFamily="18" charset="0"/>
                <a:hlinkClick r:id="rId3"/>
              </a:rPr>
              <a:t>@sliit.lk</a:t>
            </a:r>
            <a:endParaRPr sz="2000" dirty="0">
              <a:latin typeface="Times New Roman" panose="02020603050405020304" pitchFamily="18" charset="0"/>
              <a:cs typeface="Times New Roman" panose="02020603050405020304" pitchFamily="18" charset="0"/>
            </a:endParaRPr>
          </a:p>
          <a:p>
            <a:pPr marL="12700">
              <a:lnSpc>
                <a:spcPct val="100000"/>
              </a:lnSpc>
              <a:spcBef>
                <a:spcPts val="5"/>
              </a:spcBef>
            </a:pPr>
            <a:endParaRPr lang="en-US" sz="2000" dirty="0">
              <a:latin typeface="Times New Roman" panose="02020603050405020304" pitchFamily="18" charset="0"/>
              <a:cs typeface="Times New Roman" panose="02020603050405020304" pitchFamily="18" charset="0"/>
            </a:endParaRPr>
          </a:p>
          <a:p>
            <a:pPr marL="12700">
              <a:lnSpc>
                <a:spcPct val="100000"/>
              </a:lnSpc>
              <a:spcBef>
                <a:spcPts val="5"/>
              </a:spcBef>
            </a:pPr>
            <a:r>
              <a:rPr lang="en-US" sz="2000" spc="-15" dirty="0" err="1">
                <a:latin typeface="Times New Roman" panose="02020603050405020304" pitchFamily="18" charset="0"/>
                <a:cs typeface="Times New Roman" panose="02020603050405020304" pitchFamily="18" charset="0"/>
              </a:rPr>
              <a:t>Ms.Dilani</a:t>
            </a:r>
            <a:r>
              <a:rPr lang="en-US" sz="2000" spc="-15" dirty="0">
                <a:latin typeface="Times New Roman" panose="02020603050405020304" pitchFamily="18" charset="0"/>
                <a:cs typeface="Times New Roman" panose="02020603050405020304" pitchFamily="18" charset="0"/>
              </a:rPr>
              <a:t> </a:t>
            </a:r>
            <a:r>
              <a:rPr lang="en-US" sz="2000" spc="-15" dirty="0" err="1">
                <a:latin typeface="Times New Roman" panose="02020603050405020304" pitchFamily="18" charset="0"/>
                <a:cs typeface="Times New Roman" panose="02020603050405020304" pitchFamily="18" charset="0"/>
              </a:rPr>
              <a:t>Lunigalage</a:t>
            </a:r>
            <a:endParaRPr sz="2000" dirty="0">
              <a:latin typeface="Times New Roman" panose="02020603050405020304" pitchFamily="18" charset="0"/>
              <a:cs typeface="Times New Roman" panose="02020603050405020304" pitchFamily="18" charset="0"/>
            </a:endParaRPr>
          </a:p>
          <a:p>
            <a:pPr marL="12700" marR="5080">
              <a:lnSpc>
                <a:spcPts val="3690"/>
              </a:lnSpc>
              <a:spcBef>
                <a:spcPts val="170"/>
              </a:spcBef>
            </a:pPr>
            <a:r>
              <a:rPr sz="2000" spc="-10" dirty="0">
                <a:latin typeface="Times New Roman" panose="02020603050405020304" pitchFamily="18" charset="0"/>
                <a:cs typeface="Times New Roman" panose="02020603050405020304" pitchFamily="18" charset="0"/>
              </a:rPr>
              <a:t>Lecturer </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Department </a:t>
            </a:r>
            <a:r>
              <a:rPr sz="2000" spc="-5" dirty="0">
                <a:latin typeface="Times New Roman" panose="02020603050405020304" pitchFamily="18" charset="0"/>
                <a:cs typeface="Times New Roman" panose="02020603050405020304" pitchFamily="18" charset="0"/>
              </a:rPr>
              <a:t>of </a:t>
            </a:r>
            <a:r>
              <a:rPr lang="en-US" sz="2000" spc="-5" dirty="0">
                <a:latin typeface="Times New Roman" panose="02020603050405020304" pitchFamily="18" charset="0"/>
                <a:cs typeface="Times New Roman" panose="02020603050405020304" pitchFamily="18" charset="0"/>
              </a:rPr>
              <a:t>Computer Science &amp; </a:t>
            </a:r>
            <a:r>
              <a:rPr lang="en-US" sz="2000" spc="-15" dirty="0">
                <a:latin typeface="Times New Roman" panose="02020603050405020304" pitchFamily="18" charset="0"/>
                <a:cs typeface="Times New Roman" panose="02020603050405020304" pitchFamily="18" charset="0"/>
              </a:rPr>
              <a:t>Software</a:t>
            </a:r>
            <a:r>
              <a:rPr lang="en-US" sz="2000" spc="7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Engineering </a:t>
            </a:r>
            <a:r>
              <a:rPr sz="2000" spc="-15" dirty="0">
                <a:latin typeface="Times New Roman" panose="02020603050405020304" pitchFamily="18" charset="0"/>
                <a:cs typeface="Times New Roman" panose="02020603050405020304" pitchFamily="18" charset="0"/>
              </a:rPr>
              <a:t>Faculty </a:t>
            </a:r>
            <a:r>
              <a:rPr sz="2000" spc="-5" dirty="0">
                <a:latin typeface="Times New Roman" panose="02020603050405020304" pitchFamily="18" charset="0"/>
                <a:cs typeface="Times New Roman" panose="02020603050405020304" pitchFamily="18" charset="0"/>
              </a:rPr>
              <a:t>of</a:t>
            </a:r>
            <a:r>
              <a:rPr sz="2000" spc="-5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Computing</a:t>
            </a:r>
            <a:endParaRPr sz="2000" dirty="0">
              <a:latin typeface="Times New Roman" panose="02020603050405020304" pitchFamily="18" charset="0"/>
              <a:cs typeface="Times New Roman" panose="02020603050405020304" pitchFamily="18" charset="0"/>
            </a:endParaRPr>
          </a:p>
          <a:p>
            <a:pPr marL="12700">
              <a:lnSpc>
                <a:spcPct val="100000"/>
              </a:lnSpc>
              <a:spcBef>
                <a:spcPts val="155"/>
              </a:spcBef>
            </a:pPr>
            <a:r>
              <a:rPr lang="en-US" sz="2000" u="heavy" spc="-10" dirty="0">
                <a:solidFill>
                  <a:srgbClr val="0462C1"/>
                </a:solidFill>
                <a:latin typeface="Times New Roman" panose="02020603050405020304" pitchFamily="18" charset="0"/>
                <a:cs typeface="Times New Roman" panose="02020603050405020304" pitchFamily="18" charset="0"/>
                <a:hlinkClick r:id="rId4"/>
              </a:rPr>
              <a:t>Dilani.l</a:t>
            </a:r>
            <a:r>
              <a:rPr sz="2000" u="heavy" spc="-10" dirty="0">
                <a:solidFill>
                  <a:srgbClr val="0462C1"/>
                </a:solidFill>
                <a:latin typeface="Times New Roman" panose="02020603050405020304" pitchFamily="18" charset="0"/>
                <a:cs typeface="Times New Roman" panose="02020603050405020304" pitchFamily="18" charset="0"/>
                <a:hlinkClick r:id="rId4"/>
              </a:rPr>
              <a:t>@sliit.lk</a:t>
            </a:r>
            <a:endParaRPr lang="en-US" sz="2000" u="heavy" spc="-10" dirty="0">
              <a:solidFill>
                <a:srgbClr val="0462C1"/>
              </a:solidFill>
              <a:latin typeface="Times New Roman" panose="02020603050405020304" pitchFamily="18" charset="0"/>
              <a:cs typeface="Times New Roman" panose="02020603050405020304" pitchFamily="18" charset="0"/>
            </a:endParaRPr>
          </a:p>
          <a:p>
            <a:pPr marL="12700">
              <a:lnSpc>
                <a:spcPct val="100000"/>
              </a:lnSpc>
              <a:spcBef>
                <a:spcPts val="155"/>
              </a:spcBef>
            </a:pPr>
            <a:endParaRPr lang="en-US" sz="2000" spc="-10" dirty="0">
              <a:solidFill>
                <a:srgbClr val="FF0000"/>
              </a:solidFill>
              <a:latin typeface="Times New Roman" panose="02020603050405020304" pitchFamily="18" charset="0"/>
              <a:cs typeface="Times New Roman" panose="02020603050405020304" pitchFamily="18" charset="0"/>
            </a:endParaRPr>
          </a:p>
          <a:p>
            <a:pPr marL="12700">
              <a:lnSpc>
                <a:spcPct val="100000"/>
              </a:lnSpc>
              <a:spcBef>
                <a:spcPts val="155"/>
              </a:spcBef>
            </a:pPr>
            <a:r>
              <a:rPr lang="en-US" sz="2000" spc="-10" dirty="0">
                <a:latin typeface="Times New Roman" panose="02020603050405020304" pitchFamily="18" charset="0"/>
                <a:cs typeface="Times New Roman" panose="02020603050405020304" pitchFamily="18" charset="0"/>
              </a:rPr>
              <a:t>Mr. </a:t>
            </a:r>
            <a:r>
              <a:rPr lang="en-US" sz="2000" spc="-10" dirty="0" err="1">
                <a:latin typeface="Times New Roman" panose="02020603050405020304" pitchFamily="18" charset="0"/>
                <a:cs typeface="Times New Roman" panose="02020603050405020304" pitchFamily="18" charset="0"/>
              </a:rPr>
              <a:t>Lasitha</a:t>
            </a:r>
            <a:r>
              <a:rPr lang="en-US" sz="2000" spc="-10" dirty="0">
                <a:latin typeface="Times New Roman" panose="02020603050405020304" pitchFamily="18" charset="0"/>
                <a:cs typeface="Times New Roman" panose="02020603050405020304" pitchFamily="18" charset="0"/>
              </a:rPr>
              <a:t> </a:t>
            </a:r>
            <a:r>
              <a:rPr lang="en-US" sz="2000" spc="-10" dirty="0" err="1">
                <a:latin typeface="Times New Roman" panose="02020603050405020304" pitchFamily="18" charset="0"/>
                <a:cs typeface="Times New Roman" panose="02020603050405020304" pitchFamily="18" charset="0"/>
              </a:rPr>
              <a:t>Petthawadu</a:t>
            </a:r>
            <a:r>
              <a:rPr lang="en-US" sz="2000" spc="-10" dirty="0">
                <a:latin typeface="Times New Roman" panose="02020603050405020304" pitchFamily="18" charset="0"/>
                <a:cs typeface="Times New Roman" panose="02020603050405020304" pitchFamily="18" charset="0"/>
              </a:rPr>
              <a:t> (Visiting Lecturer)</a:t>
            </a:r>
          </a:p>
          <a:p>
            <a:pPr marL="12700">
              <a:lnSpc>
                <a:spcPct val="100000"/>
              </a:lnSpc>
              <a:spcBef>
                <a:spcPts val="155"/>
              </a:spcBef>
            </a:pPr>
            <a:r>
              <a:rPr lang="en-US" sz="2000" spc="-10" dirty="0">
                <a:latin typeface="Times New Roman" panose="02020603050405020304" pitchFamily="18" charset="0"/>
                <a:cs typeface="Times New Roman" panose="02020603050405020304" pitchFamily="18" charset="0"/>
              </a:rPr>
              <a:t>Software Architect at </a:t>
            </a:r>
            <a:r>
              <a:rPr lang="en-US" sz="2000" spc="-10" dirty="0" err="1">
                <a:latin typeface="Times New Roman" panose="02020603050405020304" pitchFamily="18" charset="0"/>
                <a:cs typeface="Times New Roman" panose="02020603050405020304" pitchFamily="18" charset="0"/>
              </a:rPr>
              <a:t>Limark</a:t>
            </a:r>
            <a:r>
              <a:rPr lang="en-US" sz="2000" spc="-10" dirty="0">
                <a:latin typeface="Times New Roman" panose="02020603050405020304" pitchFamily="18" charset="0"/>
                <a:cs typeface="Times New Roman" panose="02020603050405020304" pitchFamily="18" charset="0"/>
              </a:rPr>
              <a:t> Technologies</a:t>
            </a:r>
          </a:p>
          <a:p>
            <a:pPr marL="12700">
              <a:lnSpc>
                <a:spcPct val="100000"/>
              </a:lnSpc>
              <a:spcBef>
                <a:spcPts val="155"/>
              </a:spcBef>
            </a:pPr>
            <a:endParaRPr lang="en-US" sz="2000" spc="-10" dirty="0">
              <a:solidFill>
                <a:srgbClr val="FF0000"/>
              </a:solidFill>
              <a:latin typeface="Times New Roman" panose="02020603050405020304" pitchFamily="18" charset="0"/>
              <a:cs typeface="Times New Roman" panose="02020603050405020304" pitchFamily="18" charset="0"/>
            </a:endParaRPr>
          </a:p>
          <a:p>
            <a:pPr marL="12700">
              <a:lnSpc>
                <a:spcPct val="100000"/>
              </a:lnSpc>
              <a:spcBef>
                <a:spcPts val="155"/>
              </a:spcBef>
            </a:pPr>
            <a:r>
              <a:rPr lang="en-US" sz="2000" spc="-10" dirty="0">
                <a:solidFill>
                  <a:srgbClr val="FF0000"/>
                </a:solidFill>
                <a:latin typeface="Times New Roman" panose="02020603050405020304" pitchFamily="18" charset="0"/>
                <a:cs typeface="Times New Roman" panose="02020603050405020304" pitchFamily="18" charset="0"/>
              </a:rPr>
              <a:t>** Enrollment Key - SE3070</a:t>
            </a:r>
            <a:endParaRPr sz="20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200" y="1600200"/>
            <a:ext cx="8229600" cy="1750902"/>
          </a:xfrm>
          <a:prstGeom prst="roundRect">
            <a:avLst/>
          </a:prstGeom>
          <a:solidFill>
            <a:schemeClr val="accent1">
              <a:alpha val="7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Rounded Rectangle 5"/>
          <p:cNvSpPr/>
          <p:nvPr/>
        </p:nvSpPr>
        <p:spPr>
          <a:xfrm>
            <a:off x="456733" y="2857875"/>
            <a:ext cx="8229600" cy="1750902"/>
          </a:xfrm>
          <a:prstGeom prst="roundRect">
            <a:avLst/>
          </a:prstGeom>
          <a:solidFill>
            <a:schemeClr val="accent2">
              <a:alpha val="7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533400" y="161590"/>
            <a:ext cx="7886700" cy="1325563"/>
          </a:xfrm>
        </p:spPr>
        <p:txBody>
          <a:bodyPr/>
          <a:lstStyle/>
          <a:p>
            <a:r>
              <a:rPr lang="en-US" b="1" dirty="0">
                <a:solidFill>
                  <a:srgbClr val="3333FF"/>
                </a:solidFill>
                <a:latin typeface="Times New Roman" panose="02020603050405020304" pitchFamily="18" charset="0"/>
                <a:cs typeface="Times New Roman" panose="02020603050405020304" pitchFamily="18" charset="0"/>
              </a:rPr>
              <a:t>Tools and Methods</a:t>
            </a:r>
          </a:p>
        </p:txBody>
      </p:sp>
      <p:sp>
        <p:nvSpPr>
          <p:cNvPr id="3" name="Content Placeholder 2"/>
          <p:cNvSpPr>
            <a:spLocks noGrp="1"/>
          </p:cNvSpPr>
          <p:nvPr>
            <p:ph idx="1"/>
          </p:nvPr>
        </p:nvSpPr>
        <p:spPr/>
        <p:txBody>
          <a:bodyPr/>
          <a:lstStyle/>
          <a:p>
            <a:r>
              <a:rPr lang="en-US" dirty="0"/>
              <a:t>Personas</a:t>
            </a:r>
          </a:p>
          <a:p>
            <a:r>
              <a:rPr lang="en-US" dirty="0"/>
              <a:t>Scenarios</a:t>
            </a:r>
          </a:p>
          <a:p>
            <a:r>
              <a:rPr lang="en-US" dirty="0"/>
              <a:t>Storyboards</a:t>
            </a:r>
          </a:p>
          <a:p>
            <a:r>
              <a:rPr lang="en-US" dirty="0"/>
              <a:t>Wireframes</a:t>
            </a:r>
          </a:p>
          <a:p>
            <a:r>
              <a:rPr lang="en-US" dirty="0"/>
              <a:t>Prototypes</a:t>
            </a:r>
          </a:p>
          <a:p>
            <a:endParaRPr lang="en-US" dirty="0"/>
          </a:p>
        </p:txBody>
      </p:sp>
      <p:sp>
        <p:nvSpPr>
          <p:cNvPr id="5" name="TextBox 4"/>
          <p:cNvSpPr txBox="1"/>
          <p:nvPr/>
        </p:nvSpPr>
        <p:spPr>
          <a:xfrm>
            <a:off x="5091597" y="1975387"/>
            <a:ext cx="3092586" cy="769441"/>
          </a:xfrm>
          <a:prstGeom prst="rect">
            <a:avLst/>
          </a:prstGeom>
          <a:noFill/>
        </p:spPr>
        <p:txBody>
          <a:bodyPr wrap="square" rtlCol="0">
            <a:spAutoFit/>
          </a:bodyPr>
          <a:lstStyle/>
          <a:p>
            <a:r>
              <a:rPr lang="en-US" sz="4400" dirty="0"/>
              <a:t>Analysis</a:t>
            </a:r>
            <a:endParaRPr lang="en-US" dirty="0"/>
          </a:p>
        </p:txBody>
      </p:sp>
      <p:sp>
        <p:nvSpPr>
          <p:cNvPr id="7" name="TextBox 6"/>
          <p:cNvSpPr txBox="1"/>
          <p:nvPr/>
        </p:nvSpPr>
        <p:spPr>
          <a:xfrm>
            <a:off x="5091597" y="3351102"/>
            <a:ext cx="3092586" cy="769441"/>
          </a:xfrm>
          <a:prstGeom prst="rect">
            <a:avLst/>
          </a:prstGeom>
          <a:noFill/>
        </p:spPr>
        <p:txBody>
          <a:bodyPr wrap="square" rtlCol="0">
            <a:spAutoFit/>
          </a:bodyPr>
          <a:lstStyle/>
          <a:p>
            <a:r>
              <a:rPr lang="en-US" sz="4400" dirty="0"/>
              <a:t>Design</a:t>
            </a:r>
            <a:endParaRPr lang="en-US" dirty="0"/>
          </a:p>
        </p:txBody>
      </p:sp>
    </p:spTree>
    <p:extLst>
      <p:ext uri="{BB962C8B-B14F-4D97-AF65-F5344CB8AC3E}">
        <p14:creationId xmlns:p14="http://schemas.microsoft.com/office/powerpoint/2010/main" val="234960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9BE8-18D8-4DCE-94D8-40C1B3604CCC}"/>
              </a:ext>
            </a:extLst>
          </p:cNvPr>
          <p:cNvSpPr>
            <a:spLocks noGrp="1"/>
          </p:cNvSpPr>
          <p:nvPr>
            <p:ph type="title"/>
          </p:nvPr>
        </p:nvSpPr>
        <p:spPr>
          <a:xfrm>
            <a:off x="76200" y="23019"/>
            <a:ext cx="7886700" cy="1074114"/>
          </a:xfrm>
        </p:spPr>
        <p:txBody>
          <a:bodyPr/>
          <a:lstStyle/>
          <a:p>
            <a:r>
              <a:rPr lang="en-US" b="1" dirty="0">
                <a:solidFill>
                  <a:srgbClr val="3333FF"/>
                </a:solidFill>
                <a:latin typeface="Times New Roman" panose="02020603050405020304" pitchFamily="18" charset="0"/>
                <a:cs typeface="Times New Roman" panose="02020603050405020304" pitchFamily="18" charset="0"/>
              </a:rPr>
              <a:t>What is Persona?</a:t>
            </a:r>
          </a:p>
        </p:txBody>
      </p:sp>
      <p:pic>
        <p:nvPicPr>
          <p:cNvPr id="5" name="Picture 4">
            <a:extLst>
              <a:ext uri="{FF2B5EF4-FFF2-40B4-BE49-F238E27FC236}">
                <a16:creationId xmlns:a16="http://schemas.microsoft.com/office/drawing/2014/main" id="{70DABD5C-90D2-43DE-BAF3-F9FCCFFC3E89}"/>
              </a:ext>
            </a:extLst>
          </p:cNvPr>
          <p:cNvPicPr>
            <a:picLocks noChangeAspect="1"/>
          </p:cNvPicPr>
          <p:nvPr/>
        </p:nvPicPr>
        <p:blipFill rotWithShape="1">
          <a:blip r:embed="rId2"/>
          <a:srcRect l="4476" t="2591" r="2682"/>
          <a:stretch/>
        </p:blipFill>
        <p:spPr>
          <a:xfrm>
            <a:off x="51047" y="1097133"/>
            <a:ext cx="3812178" cy="5181600"/>
          </a:xfrm>
          <a:prstGeom prst="rect">
            <a:avLst/>
          </a:prstGeom>
        </p:spPr>
      </p:pic>
      <p:pic>
        <p:nvPicPr>
          <p:cNvPr id="7" name="Content Placeholder 6">
            <a:extLst>
              <a:ext uri="{FF2B5EF4-FFF2-40B4-BE49-F238E27FC236}">
                <a16:creationId xmlns:a16="http://schemas.microsoft.com/office/drawing/2014/main" id="{F1E208CC-E176-4130-9E77-CFB9594703DA}"/>
              </a:ext>
            </a:extLst>
          </p:cNvPr>
          <p:cNvPicPr>
            <a:picLocks noGrp="1" noChangeAspect="1"/>
          </p:cNvPicPr>
          <p:nvPr>
            <p:ph idx="1"/>
          </p:nvPr>
        </p:nvPicPr>
        <p:blipFill rotWithShape="1">
          <a:blip r:embed="rId3"/>
          <a:srcRect l="1245" b="5436"/>
          <a:stretch/>
        </p:blipFill>
        <p:spPr>
          <a:xfrm>
            <a:off x="3994520" y="2667000"/>
            <a:ext cx="5149480" cy="3505200"/>
          </a:xfrm>
        </p:spPr>
      </p:pic>
    </p:spTree>
    <p:extLst>
      <p:ext uri="{BB962C8B-B14F-4D97-AF65-F5344CB8AC3E}">
        <p14:creationId xmlns:p14="http://schemas.microsoft.com/office/powerpoint/2010/main" val="2643401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C0AF-3CB0-44D7-ACD3-2C26AF021EC1}"/>
              </a:ext>
            </a:extLst>
          </p:cNvPr>
          <p:cNvSpPr>
            <a:spLocks noGrp="1"/>
          </p:cNvSpPr>
          <p:nvPr>
            <p:ph type="title"/>
          </p:nvPr>
        </p:nvSpPr>
        <p:spPr>
          <a:xfrm>
            <a:off x="606456" y="18255"/>
            <a:ext cx="7886700" cy="819945"/>
          </a:xfrm>
        </p:spPr>
        <p:txBody>
          <a:bodyPr/>
          <a:lstStyle/>
          <a:p>
            <a:r>
              <a:rPr lang="en-US" dirty="0">
                <a:solidFill>
                  <a:srgbClr val="3333FF"/>
                </a:solidFill>
                <a:latin typeface="Times New Roman" panose="02020603050405020304" pitchFamily="18" charset="0"/>
                <a:cs typeface="Times New Roman" panose="02020603050405020304" pitchFamily="18" charset="0"/>
              </a:rPr>
              <a:t>Personas</a:t>
            </a:r>
          </a:p>
        </p:txBody>
      </p:sp>
      <p:sp>
        <p:nvSpPr>
          <p:cNvPr id="3" name="Content Placeholder 2">
            <a:extLst>
              <a:ext uri="{FF2B5EF4-FFF2-40B4-BE49-F238E27FC236}">
                <a16:creationId xmlns:a16="http://schemas.microsoft.com/office/drawing/2014/main" id="{47C66571-890E-420C-B164-6E3335C3E22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2B9ABD-FF4E-4161-BC8A-4D4689351392}"/>
              </a:ext>
            </a:extLst>
          </p:cNvPr>
          <p:cNvPicPr>
            <a:picLocks noChangeAspect="1"/>
          </p:cNvPicPr>
          <p:nvPr/>
        </p:nvPicPr>
        <p:blipFill>
          <a:blip r:embed="rId2"/>
          <a:stretch>
            <a:fillRect/>
          </a:stretch>
        </p:blipFill>
        <p:spPr>
          <a:xfrm>
            <a:off x="13317" y="1194115"/>
            <a:ext cx="9144000" cy="5614358"/>
          </a:xfrm>
          <a:prstGeom prst="rect">
            <a:avLst/>
          </a:prstGeom>
        </p:spPr>
      </p:pic>
    </p:spTree>
    <p:extLst>
      <p:ext uri="{BB962C8B-B14F-4D97-AF65-F5344CB8AC3E}">
        <p14:creationId xmlns:p14="http://schemas.microsoft.com/office/powerpoint/2010/main" val="1969020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787" y="533400"/>
            <a:ext cx="7728915" cy="677108"/>
          </a:xfrm>
        </p:spPr>
        <p:txBody>
          <a:bodyPr/>
          <a:lstStyle/>
          <a:p>
            <a:r>
              <a:rPr lang="en-US" dirty="0">
                <a:latin typeface="Times New Roman" panose="02020603050405020304" pitchFamily="18" charset="0"/>
                <a:cs typeface="Times New Roman" panose="02020603050405020304" pitchFamily="18" charset="0"/>
              </a:rPr>
              <a:t>From Analysis to Design</a:t>
            </a:r>
          </a:p>
        </p:txBody>
      </p:sp>
      <p:sp>
        <p:nvSpPr>
          <p:cNvPr id="3" name="Text Placeholder 2"/>
          <p:cNvSpPr>
            <a:spLocks noGrp="1"/>
          </p:cNvSpPr>
          <p:nvPr>
            <p:ph idx="1"/>
          </p:nvPr>
        </p:nvSpPr>
        <p:spPr>
          <a:xfrm>
            <a:off x="810971" y="1981200"/>
            <a:ext cx="7522058" cy="3657600"/>
          </a:xfrm>
        </p:spPr>
        <p:txBody>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have focused so far on analyzing the problem</a:t>
            </a: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Who are our users?</a:t>
            </a: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do they want to do and why?</a:t>
            </a:r>
          </a:p>
          <a:p>
            <a:pPr marL="742950" lvl="1"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Now we need to move from this contextual information to a design</a:t>
            </a:r>
          </a:p>
          <a:p>
            <a:pPr marL="342900" indent="-342900" algn="just">
              <a:spcBef>
                <a:spcPts val="1800"/>
              </a:spcBef>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design emerges iteratively through repeated design-evaluation-redesign cycles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066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28915" cy="677108"/>
          </a:xfrm>
        </p:spPr>
        <p:txBody>
          <a:bodyPr/>
          <a:lstStyle/>
          <a:p>
            <a:r>
              <a:rPr lang="en-US" dirty="0">
                <a:latin typeface="Times New Roman" panose="02020603050405020304" pitchFamily="18" charset="0"/>
                <a:cs typeface="Times New Roman" panose="02020603050405020304" pitchFamily="18" charset="0"/>
              </a:rPr>
              <a:t>Storyboards</a:t>
            </a:r>
          </a:p>
        </p:txBody>
      </p:sp>
      <p:sp>
        <p:nvSpPr>
          <p:cNvPr id="3" name="Text Placeholder 2"/>
          <p:cNvSpPr>
            <a:spLocks noGrp="1"/>
          </p:cNvSpPr>
          <p:nvPr>
            <p:ph idx="1"/>
          </p:nvPr>
        </p:nvSpPr>
        <p:spPr>
          <a:xfrm>
            <a:off x="836777" y="1905000"/>
            <a:ext cx="7274559" cy="3877985"/>
          </a:xfrm>
        </p:spPr>
        <p:txBody>
          <a:bodyPr>
            <a:normAutofit/>
          </a:bodyPr>
          <a:lstStyle/>
          <a:p>
            <a:pPr marL="342900" indent="-34290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Narrate a situation showing how it plays out in the context of actual tasks.</a:t>
            </a:r>
          </a:p>
          <a:p>
            <a:pPr marL="342900" indent="-342900" algn="just">
              <a:spcBef>
                <a:spcPts val="1800"/>
              </a:spcBef>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Technique from film-making.</a:t>
            </a:r>
          </a:p>
          <a:p>
            <a:pPr marL="342900" indent="-342900" algn="just">
              <a:spcBef>
                <a:spcPts val="1800"/>
              </a:spcBef>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Series of frames from the user experience point of view.</a:t>
            </a:r>
          </a:p>
          <a:p>
            <a:pPr marL="742950" lvl="1"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Communicate the feel of the ‘flow’ of the design</a:t>
            </a:r>
          </a:p>
          <a:p>
            <a:pPr marL="742950" lvl="1"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Usually based on scenarios</a:t>
            </a:r>
          </a:p>
          <a:p>
            <a:pPr marL="742950" lvl="1" indent="-285750" algn="just">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Generally a combination of text and images.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249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oryboarding-3-w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6" y="304800"/>
            <a:ext cx="8992848" cy="6007223"/>
          </a:xfrm>
          <a:prstGeom prst="rect">
            <a:avLst/>
          </a:prstGeom>
        </p:spPr>
      </p:pic>
    </p:spTree>
    <p:extLst>
      <p:ext uri="{BB962C8B-B14F-4D97-AF65-F5344CB8AC3E}">
        <p14:creationId xmlns:p14="http://schemas.microsoft.com/office/powerpoint/2010/main" val="160113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mp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6" y="1066800"/>
            <a:ext cx="9198106" cy="5181600"/>
          </a:xfrm>
          <a:prstGeom prst="rect">
            <a:avLst/>
          </a:prstGeom>
        </p:spPr>
      </p:pic>
    </p:spTree>
    <p:extLst>
      <p:ext uri="{BB962C8B-B14F-4D97-AF65-F5344CB8AC3E}">
        <p14:creationId xmlns:p14="http://schemas.microsoft.com/office/powerpoint/2010/main" val="4118452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F38353-C851-468A-90DF-F74A236C268D}"/>
              </a:ext>
            </a:extLst>
          </p:cNvPr>
          <p:cNvPicPr>
            <a:picLocks noChangeAspect="1"/>
          </p:cNvPicPr>
          <p:nvPr/>
        </p:nvPicPr>
        <p:blipFill>
          <a:blip r:embed="rId2"/>
          <a:stretch>
            <a:fillRect/>
          </a:stretch>
        </p:blipFill>
        <p:spPr>
          <a:xfrm>
            <a:off x="1066800" y="800100"/>
            <a:ext cx="7315200" cy="5486400"/>
          </a:xfrm>
          <a:prstGeom prst="rect">
            <a:avLst/>
          </a:prstGeom>
        </p:spPr>
      </p:pic>
    </p:spTree>
    <p:extLst>
      <p:ext uri="{BB962C8B-B14F-4D97-AF65-F5344CB8AC3E}">
        <p14:creationId xmlns:p14="http://schemas.microsoft.com/office/powerpoint/2010/main" val="371737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8564-21FC-4579-B7C1-BB80F67C68FA}"/>
              </a:ext>
            </a:extLst>
          </p:cNvPr>
          <p:cNvSpPr>
            <a:spLocks noGrp="1"/>
          </p:cNvSpPr>
          <p:nvPr>
            <p:ph type="title"/>
          </p:nvPr>
        </p:nvSpPr>
        <p:spPr>
          <a:xfrm>
            <a:off x="707542" y="762000"/>
            <a:ext cx="7728915" cy="677108"/>
          </a:xfrm>
        </p:spPr>
        <p:txBody>
          <a:bodyPr/>
          <a:lstStyle/>
          <a:p>
            <a:r>
              <a:rPr lang="en-GB" dirty="0">
                <a:latin typeface="Times New Roman" panose="02020603050405020304" pitchFamily="18" charset="0"/>
                <a:cs typeface="Times New Roman" panose="02020603050405020304" pitchFamily="18" charset="0"/>
              </a:rPr>
              <a:t>Example</a:t>
            </a:r>
          </a:p>
        </p:txBody>
      </p:sp>
      <p:sp>
        <p:nvSpPr>
          <p:cNvPr id="3" name="Text Placeholder 2">
            <a:extLst>
              <a:ext uri="{FF2B5EF4-FFF2-40B4-BE49-F238E27FC236}">
                <a16:creationId xmlns:a16="http://schemas.microsoft.com/office/drawing/2014/main" id="{83A7B40E-7A94-40F6-A3AC-9AB0F065E162}"/>
              </a:ext>
            </a:extLst>
          </p:cNvPr>
          <p:cNvSpPr>
            <a:spLocks noGrp="1"/>
          </p:cNvSpPr>
          <p:nvPr>
            <p:ph idx="1"/>
          </p:nvPr>
        </p:nvSpPr>
        <p:spPr>
          <a:xfrm>
            <a:off x="76200" y="2057400"/>
            <a:ext cx="8686800" cy="3505200"/>
          </a:xfrm>
        </p:spPr>
        <p:txBody>
          <a:bodyPr>
            <a:normAutofit/>
          </a:bodyPr>
          <a:lstStyle/>
          <a:p>
            <a:pPr algn="just"/>
            <a:r>
              <a:rPr lang="en-GB" dirty="0"/>
              <a:t>Company called Enable </a:t>
            </a:r>
            <a:r>
              <a:rPr lang="en-GB" dirty="0">
                <a:solidFill>
                  <a:srgbClr val="3333FF"/>
                </a:solidFill>
              </a:rPr>
              <a:t>Quiz offer </a:t>
            </a:r>
            <a:r>
              <a:rPr lang="en-GB" dirty="0"/>
              <a:t>lightweight technical quizzes. Managers use the quizzes to screen new candidates and also assess the skill sets of their existing teams so they can plan training, etc. Let’s say the persona ‘Helen the HR Manager’ wants to use the </a:t>
            </a:r>
            <a:r>
              <a:rPr lang="en-GB" dirty="0">
                <a:solidFill>
                  <a:srgbClr val="3333FF"/>
                </a:solidFill>
              </a:rPr>
              <a:t>Enable Quiz service</a:t>
            </a:r>
            <a:r>
              <a:rPr lang="en-GB" dirty="0"/>
              <a:t> to screen a new engineering candidate. </a:t>
            </a:r>
          </a:p>
          <a:p>
            <a:pPr algn="just"/>
            <a:endParaRPr lang="en-GB" dirty="0"/>
          </a:p>
          <a:p>
            <a:pPr algn="just"/>
            <a:r>
              <a:rPr lang="en-GB" sz="2000" i="1" dirty="0"/>
              <a:t>As the HR manager, I want to create a screening quiz so that I can understand whether I want to send possible recruits to the functional manager.</a:t>
            </a:r>
          </a:p>
          <a:p>
            <a:pPr algn="just"/>
            <a:endParaRPr lang="en-GB" sz="2000" i="1" dirty="0"/>
          </a:p>
          <a:p>
            <a:pPr algn="just"/>
            <a:r>
              <a:rPr lang="en-GB" b="1" dirty="0"/>
              <a:t>Come up with a storyboard for the above scenario in the system.</a:t>
            </a:r>
          </a:p>
        </p:txBody>
      </p:sp>
    </p:spTree>
    <p:extLst>
      <p:ext uri="{BB962C8B-B14F-4D97-AF65-F5344CB8AC3E}">
        <p14:creationId xmlns:p14="http://schemas.microsoft.com/office/powerpoint/2010/main" val="2428090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1FED62-3032-4045-BBC0-60A1689DE906}"/>
              </a:ext>
            </a:extLst>
          </p:cNvPr>
          <p:cNvSpPr>
            <a:spLocks noGrp="1"/>
          </p:cNvSpPr>
          <p:nvPr>
            <p:ph idx="1"/>
          </p:nvPr>
        </p:nvSpPr>
        <p:spPr/>
        <p:txBody>
          <a:bodyPr/>
          <a:lstStyle/>
          <a:p>
            <a:endParaRPr lang="en-GB"/>
          </a:p>
        </p:txBody>
      </p:sp>
      <p:pic>
        <p:nvPicPr>
          <p:cNvPr id="1026" name="Picture 2" descr="agile epic story- enable quiz">
            <a:extLst>
              <a:ext uri="{FF2B5EF4-FFF2-40B4-BE49-F238E27FC236}">
                <a16:creationId xmlns:a16="http://schemas.microsoft.com/office/drawing/2014/main" id="{55DC59F7-106A-406E-BAEC-7A266B4ED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7800"/>
            <a:ext cx="9144000" cy="55419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81FFCFB-DC30-4F12-A053-8C1F57764DAE}"/>
              </a:ext>
            </a:extLst>
          </p:cNvPr>
          <p:cNvSpPr>
            <a:spLocks noGrp="1"/>
          </p:cNvSpPr>
          <p:nvPr>
            <p:ph type="title"/>
          </p:nvPr>
        </p:nvSpPr>
        <p:spPr>
          <a:xfrm>
            <a:off x="628650" y="75399"/>
            <a:ext cx="7886700" cy="1325563"/>
          </a:xfrm>
        </p:spPr>
        <p:txBody>
          <a:bodyPr/>
          <a:lstStyle/>
          <a:p>
            <a:r>
              <a:rPr lang="en-US" b="1" dirty="0">
                <a:solidFill>
                  <a:srgbClr val="3333FF"/>
                </a:solidFill>
                <a:latin typeface="Times New Roman" panose="02020603050405020304" pitchFamily="18" charset="0"/>
                <a:cs typeface="Times New Roman" panose="02020603050405020304" pitchFamily="18" charset="0"/>
              </a:rPr>
              <a:t>Storyboards</a:t>
            </a:r>
          </a:p>
        </p:txBody>
      </p:sp>
    </p:spTree>
    <p:extLst>
      <p:ext uri="{BB962C8B-B14F-4D97-AF65-F5344CB8AC3E}">
        <p14:creationId xmlns:p14="http://schemas.microsoft.com/office/powerpoint/2010/main" val="867489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629920" cy="2667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Calibri"/>
                <a:cs typeface="Calibri"/>
              </a:rPr>
              <a:t>SE3</a:t>
            </a:r>
            <a:r>
              <a:rPr sz="1600" b="1" spc="-15" dirty="0">
                <a:solidFill>
                  <a:srgbClr val="FFFFFF"/>
                </a:solidFill>
                <a:latin typeface="Calibri"/>
                <a:cs typeface="Calibri"/>
              </a:rPr>
              <a:t>0</a:t>
            </a:r>
            <a:r>
              <a:rPr sz="1600" b="1" spc="-10" dirty="0">
                <a:solidFill>
                  <a:srgbClr val="FFFFFF"/>
                </a:solidFill>
                <a:latin typeface="Calibri"/>
                <a:cs typeface="Calibri"/>
              </a:rPr>
              <a:t>7</a:t>
            </a:r>
            <a:r>
              <a:rPr sz="1600" b="1" spc="-5" dirty="0">
                <a:solidFill>
                  <a:srgbClr val="FFFFFF"/>
                </a:solidFill>
                <a:latin typeface="Calibri"/>
                <a:cs typeface="Calibri"/>
              </a:rPr>
              <a:t>0</a:t>
            </a:r>
            <a:endParaRPr sz="1600">
              <a:latin typeface="Calibri"/>
              <a:cs typeface="Calibri"/>
            </a:endParaRPr>
          </a:p>
        </p:txBody>
      </p:sp>
      <p:sp>
        <p:nvSpPr>
          <p:cNvPr id="3" name="object 3"/>
          <p:cNvSpPr/>
          <p:nvPr/>
        </p:nvSpPr>
        <p:spPr>
          <a:xfrm>
            <a:off x="152400" y="1371600"/>
            <a:ext cx="7894320" cy="2743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4800" y="362443"/>
            <a:ext cx="7886700" cy="747383"/>
          </a:xfrm>
          <a:prstGeom prst="rect">
            <a:avLst/>
          </a:prstGeom>
        </p:spPr>
        <p:txBody>
          <a:bodyPr vert="horz" wrap="square" lIns="0" tIns="237235" rIns="0" bIns="0" rtlCol="0">
            <a:spAutoFit/>
          </a:bodyPr>
          <a:lstStyle/>
          <a:p>
            <a:pPr marL="12700">
              <a:lnSpc>
                <a:spcPct val="100000"/>
              </a:lnSpc>
            </a:pPr>
            <a:r>
              <a:rPr b="1" spc="-30" dirty="0">
                <a:solidFill>
                  <a:srgbClr val="3333FF"/>
                </a:solidFill>
                <a:latin typeface="Times New Roman" panose="02020603050405020304" pitchFamily="18" charset="0"/>
                <a:cs typeface="Times New Roman" panose="02020603050405020304" pitchFamily="18" charset="0"/>
              </a:rPr>
              <a:t>Learning</a:t>
            </a:r>
            <a:r>
              <a:rPr b="1" spc="-180" dirty="0">
                <a:solidFill>
                  <a:srgbClr val="3333FF"/>
                </a:solidFill>
                <a:latin typeface="Times New Roman" panose="02020603050405020304" pitchFamily="18" charset="0"/>
                <a:cs typeface="Times New Roman" panose="02020603050405020304" pitchFamily="18" charset="0"/>
              </a:rPr>
              <a:t> </a:t>
            </a:r>
            <a:r>
              <a:rPr b="1" spc="-50" dirty="0">
                <a:solidFill>
                  <a:srgbClr val="3333FF"/>
                </a:solidFill>
                <a:latin typeface="Times New Roman" panose="02020603050405020304" pitchFamily="18" charset="0"/>
                <a:cs typeface="Times New Roman" panose="02020603050405020304" pitchFamily="18" charset="0"/>
              </a:rPr>
              <a:t>Outcomes</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R="633095" algn="r">
              <a:lnSpc>
                <a:spcPts val="1100"/>
              </a:lnSpc>
            </a:pPr>
            <a:fld id="{81D60167-4931-47E6-BA6A-407CBD079E47}" type="slidenum">
              <a:rPr dirty="0"/>
              <a:pPr marR="633095" algn="r">
                <a:lnSpc>
                  <a:spcPts val="1100"/>
                </a:lnSpc>
              </a:pPr>
              <a:t>3</a:t>
            </a:fld>
            <a:endParaRPr dirty="0"/>
          </a:p>
          <a:p>
            <a:pPr marL="12700">
              <a:lnSpc>
                <a:spcPts val="1780"/>
              </a:lnSpc>
            </a:pPr>
            <a:r>
              <a:rPr sz="1600" b="1" spc="-10" dirty="0">
                <a:solidFill>
                  <a:srgbClr val="E87922"/>
                </a:solidFill>
                <a:latin typeface="Calibri"/>
                <a:cs typeface="Calibri"/>
              </a:rPr>
              <a:t>SLIIT  </a:t>
            </a:r>
            <a:r>
              <a:rPr sz="1600" b="1" spc="-5" dirty="0">
                <a:solidFill>
                  <a:srgbClr val="E87922"/>
                </a:solidFill>
                <a:latin typeface="Calibri"/>
                <a:cs typeface="Calibri"/>
              </a:rPr>
              <a:t>- </a:t>
            </a:r>
            <a:r>
              <a:rPr sz="1600" b="1" spc="-10" dirty="0">
                <a:solidFill>
                  <a:srgbClr val="E87922"/>
                </a:solidFill>
                <a:latin typeface="Calibri"/>
                <a:cs typeface="Calibri"/>
              </a:rPr>
              <a:t>Faculty </a:t>
            </a:r>
            <a:r>
              <a:rPr sz="1600" b="1" spc="-5" dirty="0">
                <a:solidFill>
                  <a:srgbClr val="E87922"/>
                </a:solidFill>
                <a:latin typeface="Calibri"/>
                <a:cs typeface="Calibri"/>
              </a:rPr>
              <a:t>of</a:t>
            </a:r>
            <a:r>
              <a:rPr sz="1600" b="1" spc="5" dirty="0">
                <a:solidFill>
                  <a:srgbClr val="E87922"/>
                </a:solidFill>
                <a:latin typeface="Calibri"/>
                <a:cs typeface="Calibri"/>
              </a:rPr>
              <a:t> </a:t>
            </a:r>
            <a:r>
              <a:rPr sz="1600" b="1" spc="-5" dirty="0">
                <a:solidFill>
                  <a:srgbClr val="E87922"/>
                </a:solidFill>
                <a:latin typeface="Calibri"/>
                <a:cs typeface="Calibri"/>
              </a:rPr>
              <a:t>Computing</a:t>
            </a:r>
            <a:endParaRPr sz="1600">
              <a:latin typeface="Calibri"/>
              <a:cs typeface="Calibri"/>
            </a:endParaRPr>
          </a:p>
        </p:txBody>
      </p:sp>
      <p:sp>
        <p:nvSpPr>
          <p:cNvPr id="5" name="object 5"/>
          <p:cNvSpPr txBox="1"/>
          <p:nvPr/>
        </p:nvSpPr>
        <p:spPr>
          <a:xfrm>
            <a:off x="626430" y="1576881"/>
            <a:ext cx="9812969" cy="6497100"/>
          </a:xfrm>
          <a:prstGeom prst="rect">
            <a:avLst/>
          </a:prstGeom>
        </p:spPr>
        <p:txBody>
          <a:bodyPr vert="horz" wrap="square" lIns="0" tIns="0" rIns="0" bIns="0" rtlCol="0">
            <a:spAutoFit/>
          </a:bodyPr>
          <a:lstStyle/>
          <a:p>
            <a:pPr marL="12700" marR="6985" algn="just">
              <a:lnSpc>
                <a:spcPct val="70000"/>
              </a:lnSpc>
              <a:spcBef>
                <a:spcPts val="1005"/>
              </a:spcBef>
              <a:tabLst>
                <a:tab pos="241300" algn="l"/>
              </a:tabLst>
            </a:pPr>
            <a:r>
              <a:rPr lang="en-US" sz="2400" spc="-15" dirty="0">
                <a:latin typeface="Times New Roman" panose="02020603050405020304" pitchFamily="18" charset="0"/>
                <a:cs typeface="Times New Roman" panose="02020603050405020304" pitchFamily="18" charset="0"/>
              </a:rPr>
              <a:t>LO1: Develop a software design solution to a given </a:t>
            </a:r>
          </a:p>
          <a:p>
            <a:pPr marL="12700" marR="6985" algn="just">
              <a:lnSpc>
                <a:spcPct val="70000"/>
              </a:lnSpc>
              <a:spcBef>
                <a:spcPts val="1005"/>
              </a:spcBef>
              <a:tabLst>
                <a:tab pos="241300" algn="l"/>
              </a:tabLst>
            </a:pPr>
            <a:r>
              <a:rPr lang="en-US" sz="2400" spc="-15" dirty="0">
                <a:latin typeface="Times New Roman" panose="02020603050405020304" pitchFamily="18" charset="0"/>
                <a:cs typeface="Times New Roman" panose="02020603050405020304" pitchFamily="18" charset="0"/>
              </a:rPr>
              <a:t>         case study.</a:t>
            </a:r>
          </a:p>
          <a:p>
            <a:pPr marL="12700" marR="6985" algn="just">
              <a:lnSpc>
                <a:spcPct val="70000"/>
              </a:lnSpc>
              <a:spcBef>
                <a:spcPts val="1005"/>
              </a:spcBef>
              <a:tabLst>
                <a:tab pos="241300" algn="l"/>
              </a:tabLst>
            </a:pPr>
            <a:r>
              <a:rPr lang="en-US" sz="2400" spc="-15" dirty="0">
                <a:latin typeface="Times New Roman" panose="02020603050405020304" pitchFamily="18" charset="0"/>
                <a:cs typeface="Times New Roman" panose="02020603050405020304" pitchFamily="18" charset="0"/>
              </a:rPr>
              <a:t>LO2: Apply appropriate Object-Oriented design </a:t>
            </a:r>
          </a:p>
          <a:p>
            <a:pPr marL="12700" marR="6985" algn="just">
              <a:lnSpc>
                <a:spcPct val="70000"/>
              </a:lnSpc>
              <a:spcBef>
                <a:spcPts val="1005"/>
              </a:spcBef>
              <a:tabLst>
                <a:tab pos="241300" algn="l"/>
              </a:tabLst>
            </a:pPr>
            <a:r>
              <a:rPr lang="en-US" sz="2400" spc="-15" dirty="0">
                <a:latin typeface="Times New Roman" panose="02020603050405020304" pitchFamily="18" charset="0"/>
                <a:cs typeface="Times New Roman" panose="02020603050405020304" pitchFamily="18" charset="0"/>
              </a:rPr>
              <a:t>         patterns for the proposed solution.</a:t>
            </a:r>
          </a:p>
          <a:p>
            <a:pPr marL="12700" marR="6985" algn="just">
              <a:lnSpc>
                <a:spcPct val="70000"/>
              </a:lnSpc>
              <a:spcBef>
                <a:spcPts val="1005"/>
              </a:spcBef>
              <a:tabLst>
                <a:tab pos="241300" algn="l"/>
              </a:tabLst>
            </a:pPr>
            <a:r>
              <a:rPr lang="en-US" sz="2400" spc="-15" dirty="0">
                <a:latin typeface="Times New Roman" panose="02020603050405020304" pitchFamily="18" charset="0"/>
                <a:cs typeface="Times New Roman" panose="02020603050405020304" pitchFamily="18" charset="0"/>
              </a:rPr>
              <a:t>LO3: Implement the case study for the proposed</a:t>
            </a:r>
          </a:p>
          <a:p>
            <a:pPr marL="12700" marR="6985" algn="just">
              <a:lnSpc>
                <a:spcPct val="70000"/>
              </a:lnSpc>
              <a:spcBef>
                <a:spcPts val="1005"/>
              </a:spcBef>
              <a:tabLst>
                <a:tab pos="241300" algn="l"/>
              </a:tabLst>
            </a:pPr>
            <a:r>
              <a:rPr lang="en-US" sz="2400" spc="-15" dirty="0">
                <a:latin typeface="Times New Roman" panose="02020603050405020304" pitchFamily="18" charset="0"/>
                <a:cs typeface="Times New Roman" panose="02020603050405020304" pitchFamily="18" charset="0"/>
              </a:rPr>
              <a:t>         design. </a:t>
            </a:r>
          </a:p>
          <a:p>
            <a:pPr marL="12700" marR="6985" algn="just">
              <a:lnSpc>
                <a:spcPct val="70000"/>
              </a:lnSpc>
              <a:spcBef>
                <a:spcPts val="1005"/>
              </a:spcBef>
              <a:tabLst>
                <a:tab pos="241300" algn="l"/>
              </a:tabLst>
            </a:pPr>
            <a:r>
              <a:rPr lang="en-US" sz="2400" spc="-15" dirty="0">
                <a:latin typeface="Times New Roman" panose="02020603050405020304" pitchFamily="18" charset="0"/>
                <a:cs typeface="Times New Roman" panose="02020603050405020304" pitchFamily="18" charset="0"/>
              </a:rPr>
              <a:t>LO4: Demonstrate the ability to apply appropriate</a:t>
            </a:r>
          </a:p>
          <a:p>
            <a:pPr marL="12700" marR="6985" algn="just">
              <a:lnSpc>
                <a:spcPct val="70000"/>
              </a:lnSpc>
              <a:spcBef>
                <a:spcPts val="1005"/>
              </a:spcBef>
              <a:tabLst>
                <a:tab pos="241300" algn="l"/>
              </a:tabLst>
            </a:pPr>
            <a:r>
              <a:rPr lang="en-US" sz="2400" spc="-15" dirty="0">
                <a:latin typeface="Times New Roman" panose="02020603050405020304" pitchFamily="18" charset="0"/>
                <a:cs typeface="Times New Roman" panose="02020603050405020304" pitchFamily="18" charset="0"/>
              </a:rPr>
              <a:t>         coding standards and best practices in</a:t>
            </a:r>
          </a:p>
          <a:p>
            <a:pPr marL="12700" marR="6985" algn="just">
              <a:lnSpc>
                <a:spcPct val="70000"/>
              </a:lnSpc>
              <a:spcBef>
                <a:spcPts val="1005"/>
              </a:spcBef>
              <a:tabLst>
                <a:tab pos="241300" algn="l"/>
              </a:tabLst>
            </a:pPr>
            <a:r>
              <a:rPr lang="en-US" sz="2400" spc="-15" dirty="0">
                <a:latin typeface="Times New Roman" panose="02020603050405020304" pitchFamily="18" charset="0"/>
                <a:cs typeface="Times New Roman" panose="02020603050405020304" pitchFamily="18" charset="0"/>
              </a:rPr>
              <a:t>         implementing the solution.</a:t>
            </a:r>
          </a:p>
          <a:p>
            <a:pPr algn="just">
              <a:lnSpc>
                <a:spcPct val="107000"/>
              </a:lnSpc>
            </a:pPr>
            <a:r>
              <a:rPr lang="en-US" sz="2400" spc="-15" dirty="0">
                <a:latin typeface="Times New Roman" panose="02020603050405020304" pitchFamily="18" charset="0"/>
                <a:cs typeface="Times New Roman" panose="02020603050405020304" pitchFamily="18" charset="0"/>
              </a:rPr>
              <a:t>LO5: Examine the performance bottlenecks in a given</a:t>
            </a:r>
          </a:p>
          <a:p>
            <a:pPr algn="just">
              <a:lnSpc>
                <a:spcPct val="107000"/>
              </a:lnSpc>
            </a:pPr>
            <a:r>
              <a:rPr lang="en-US" sz="2400" spc="-15" dirty="0">
                <a:latin typeface="Times New Roman" panose="02020603050405020304" pitchFamily="18" charset="0"/>
                <a:cs typeface="Times New Roman" panose="02020603050405020304" pitchFamily="18" charset="0"/>
              </a:rPr>
              <a:t>         system using profiling techniques to optimize</a:t>
            </a:r>
          </a:p>
          <a:p>
            <a:pPr algn="just">
              <a:lnSpc>
                <a:spcPct val="107000"/>
              </a:lnSpc>
            </a:pPr>
            <a:r>
              <a:rPr lang="en-US" sz="2400" spc="-15" dirty="0">
                <a:latin typeface="Times New Roman" panose="02020603050405020304" pitchFamily="18" charset="0"/>
                <a:cs typeface="Times New Roman" panose="02020603050405020304" pitchFamily="18" charset="0"/>
              </a:rPr>
              <a:t>         performance.</a:t>
            </a:r>
          </a:p>
          <a:p>
            <a:pPr algn="just">
              <a:lnSpc>
                <a:spcPct val="107000"/>
              </a:lnSpc>
            </a:pPr>
            <a:r>
              <a:rPr lang="en-US" sz="2400" dirty="0">
                <a:latin typeface="Times New Roman" panose="02020603050405020304" pitchFamily="18" charset="0"/>
                <a:cs typeface="Times New Roman" panose="02020603050405020304" pitchFamily="18" charset="0"/>
              </a:rPr>
              <a:t> </a:t>
            </a:r>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241300" marR="6985" indent="-228600">
              <a:lnSpc>
                <a:spcPct val="70000"/>
              </a:lnSpc>
              <a:spcBef>
                <a:spcPts val="1005"/>
              </a:spcBef>
              <a:buFont typeface="Arial"/>
              <a:buChar char="•"/>
              <a:tabLst>
                <a:tab pos="241300" algn="l"/>
              </a:tabLst>
            </a:pPr>
            <a:endParaRPr lang="en-US" sz="2400" dirty="0">
              <a:latin typeface="Times New Roman" panose="02020603050405020304" pitchFamily="18" charset="0"/>
              <a:cs typeface="Times New Roman" panose="02020603050405020304" pitchFamily="18" charset="0"/>
            </a:endParaRPr>
          </a:p>
          <a:p>
            <a:pPr marL="241300" marR="6985" indent="-228600">
              <a:lnSpc>
                <a:spcPct val="70000"/>
              </a:lnSpc>
              <a:spcBef>
                <a:spcPts val="1005"/>
              </a:spcBef>
              <a:buFont typeface="Arial"/>
              <a:buChar char="•"/>
              <a:tabLst>
                <a:tab pos="241300" algn="l"/>
              </a:tabLst>
            </a:pPr>
            <a:endParaRPr lang="en-US" sz="2400" dirty="0">
              <a:latin typeface="Times New Roman" panose="02020603050405020304" pitchFamily="18" charset="0"/>
              <a:cs typeface="Times New Roman" panose="02020603050405020304" pitchFamily="18" charset="0"/>
            </a:endParaRPr>
          </a:p>
          <a:p>
            <a:pPr marL="241300" marR="6985" indent="-228600">
              <a:lnSpc>
                <a:spcPct val="70000"/>
              </a:lnSpc>
              <a:spcBef>
                <a:spcPts val="1005"/>
              </a:spcBef>
              <a:buFont typeface="Arial"/>
              <a:buChar char="•"/>
              <a:tabLst>
                <a:tab pos="241300" algn="l"/>
              </a:tabLst>
            </a:pPr>
            <a:endParaRPr lang="en-US" sz="2400" dirty="0">
              <a:latin typeface="Times New Roman" panose="02020603050405020304" pitchFamily="18" charset="0"/>
              <a:cs typeface="Times New Roman" panose="02020603050405020304" pitchFamily="18" charset="0"/>
            </a:endParaRPr>
          </a:p>
          <a:p>
            <a:pPr marL="241300" marR="6985" indent="-228600">
              <a:lnSpc>
                <a:spcPct val="70000"/>
              </a:lnSpc>
              <a:spcBef>
                <a:spcPts val="1005"/>
              </a:spcBef>
              <a:buFont typeface="Arial"/>
              <a:buChar char="•"/>
              <a:tabLst>
                <a:tab pos="241300" algn="l"/>
              </a:tabLst>
            </a:pP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11" y="304800"/>
            <a:ext cx="7728915" cy="1158240"/>
          </a:xfrm>
        </p:spPr>
        <p:txBody>
          <a:bodyPr/>
          <a:lstStyle/>
          <a:p>
            <a:r>
              <a:rPr lang="en-US" b="1" dirty="0">
                <a:solidFill>
                  <a:srgbClr val="3333FF"/>
                </a:solidFill>
                <a:latin typeface="Times New Roman" panose="02020603050405020304" pitchFamily="18" charset="0"/>
                <a:cs typeface="Times New Roman" panose="02020603050405020304" pitchFamily="18" charset="0"/>
              </a:rPr>
              <a:t>Wireframes</a:t>
            </a:r>
          </a:p>
        </p:txBody>
      </p:sp>
      <p:sp>
        <p:nvSpPr>
          <p:cNvPr id="3" name="Content Placeholder 2"/>
          <p:cNvSpPr>
            <a:spLocks noGrp="1"/>
          </p:cNvSpPr>
          <p:nvPr>
            <p:ph idx="1"/>
          </p:nvPr>
        </p:nvSpPr>
        <p:spPr>
          <a:xfrm>
            <a:off x="719911" y="1828800"/>
            <a:ext cx="7274559" cy="2954655"/>
          </a:xfrm>
        </p:spPr>
        <p:txBody>
          <a:bodyPr>
            <a:normAutofit/>
          </a:bodyPr>
          <a:lstStyle/>
          <a:p>
            <a:pPr marL="342900" indent="-342900" algn="just">
              <a:buFont typeface="Arial" panose="020B0604020202020204" pitchFamily="34" charset="0"/>
              <a:buChar char="•"/>
            </a:pPr>
            <a:r>
              <a:rPr lang="en-GB" dirty="0"/>
              <a:t>Range from "back-of-an-envelope" sketch to a full design.</a:t>
            </a:r>
          </a:p>
          <a:p>
            <a:pPr marL="342900" indent="-342900" algn="just">
              <a:buFont typeface="Arial" panose="020B0604020202020204" pitchFamily="34" charset="0"/>
              <a:buChar char="•"/>
            </a:pPr>
            <a:endParaRPr lang="en-GB" dirty="0"/>
          </a:p>
          <a:p>
            <a:pPr marL="342900" indent="-342900" algn="just">
              <a:buFont typeface="Arial" panose="020B0604020202020204" pitchFamily="34" charset="0"/>
              <a:buChar char="•"/>
            </a:pPr>
            <a:r>
              <a:rPr lang="en-GB" dirty="0"/>
              <a:t>Intended to provide an early approximation.</a:t>
            </a:r>
          </a:p>
          <a:p>
            <a:pPr marL="342900" indent="-342900" algn="just">
              <a:buFont typeface="Arial" panose="020B0604020202020204" pitchFamily="34" charset="0"/>
              <a:buChar char="•"/>
            </a:pPr>
            <a:endParaRPr lang="en-GB" dirty="0"/>
          </a:p>
          <a:p>
            <a:pPr marL="342900" indent="-342900" algn="just">
              <a:buFont typeface="Arial" panose="020B0604020202020204" pitchFamily="34" charset="0"/>
              <a:buChar char="•"/>
            </a:pPr>
            <a:r>
              <a:rPr lang="en-US" dirty="0"/>
              <a:t>Show how the user will interact with the system.</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Can be hand drawn or digital.</a:t>
            </a:r>
          </a:p>
        </p:txBody>
      </p:sp>
    </p:spTree>
    <p:extLst>
      <p:ext uri="{BB962C8B-B14F-4D97-AF65-F5344CB8AC3E}">
        <p14:creationId xmlns:p14="http://schemas.microsoft.com/office/powerpoint/2010/main" val="129883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E741-1AC2-4216-A06F-ED83B2851B83}"/>
              </a:ext>
            </a:extLst>
          </p:cNvPr>
          <p:cNvSpPr>
            <a:spLocks noGrp="1"/>
          </p:cNvSpPr>
          <p:nvPr>
            <p:ph type="title"/>
          </p:nvPr>
        </p:nvSpPr>
        <p:spPr>
          <a:xfrm>
            <a:off x="628650" y="75399"/>
            <a:ext cx="7886700" cy="1325563"/>
          </a:xfrm>
        </p:spPr>
        <p:txBody>
          <a:bodyPr/>
          <a:lstStyle/>
          <a:p>
            <a:r>
              <a:rPr lang="en-US" b="1" dirty="0">
                <a:solidFill>
                  <a:srgbClr val="3333FF"/>
                </a:solidFill>
                <a:latin typeface="Times New Roman" panose="02020603050405020304" pitchFamily="18" charset="0"/>
                <a:cs typeface="Times New Roman" panose="02020603050405020304" pitchFamily="18" charset="0"/>
              </a:rPr>
              <a:t>High Fidelity Wireframe Diagrams</a:t>
            </a:r>
          </a:p>
        </p:txBody>
      </p:sp>
      <p:sp>
        <p:nvSpPr>
          <p:cNvPr id="3" name="Content Placeholder 2">
            <a:extLst>
              <a:ext uri="{FF2B5EF4-FFF2-40B4-BE49-F238E27FC236}">
                <a16:creationId xmlns:a16="http://schemas.microsoft.com/office/drawing/2014/main" id="{3EDC25D7-17A4-4FBA-A16B-E8AC2279AF5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F63B3EB-80B8-43A0-8237-CC6FD08837B7}"/>
              </a:ext>
            </a:extLst>
          </p:cNvPr>
          <p:cNvPicPr>
            <a:picLocks noChangeAspect="1"/>
          </p:cNvPicPr>
          <p:nvPr/>
        </p:nvPicPr>
        <p:blipFill>
          <a:blip r:embed="rId2"/>
          <a:stretch>
            <a:fillRect/>
          </a:stretch>
        </p:blipFill>
        <p:spPr>
          <a:xfrm>
            <a:off x="304799" y="1142999"/>
            <a:ext cx="8672153" cy="5639601"/>
          </a:xfrm>
          <a:prstGeom prst="rect">
            <a:avLst/>
          </a:prstGeom>
        </p:spPr>
      </p:pic>
    </p:spTree>
    <p:extLst>
      <p:ext uri="{BB962C8B-B14F-4D97-AF65-F5344CB8AC3E}">
        <p14:creationId xmlns:p14="http://schemas.microsoft.com/office/powerpoint/2010/main" val="2660192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olished vs. Sketch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467254"/>
            <a:ext cx="7239000" cy="5923492"/>
          </a:xfrm>
          <a:prstGeom prst="rect">
            <a:avLst/>
          </a:prstGeom>
          <a:noFill/>
          <a:ln w="9525">
            <a:noFill/>
            <a:miter lim="800000"/>
            <a:headEnd/>
            <a:tailEnd/>
          </a:ln>
        </p:spPr>
      </p:pic>
    </p:spTree>
    <p:extLst>
      <p:ext uri="{BB962C8B-B14F-4D97-AF65-F5344CB8AC3E}">
        <p14:creationId xmlns:p14="http://schemas.microsoft.com/office/powerpoint/2010/main" val="3999988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1.bp.blogspot.com/_Rbr0NthQ7qE/TNGccpdfi1I/AAAAAAAAAFk/s9qytwOmBs0/s1600/wireframe+1.jp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1981200"/>
            <a:ext cx="3052615" cy="4191000"/>
          </a:xfrm>
          <a:prstGeom prst="rect">
            <a:avLst/>
          </a:prstGeom>
          <a:noFill/>
          <a:ln w="9525">
            <a:noFill/>
            <a:miter lim="800000"/>
            <a:headEnd/>
            <a:tailEnd/>
          </a:ln>
        </p:spPr>
      </p:pic>
      <p:pic>
        <p:nvPicPr>
          <p:cNvPr id="3" name="Picture 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324687" y="1593113"/>
            <a:ext cx="5791200" cy="4579087"/>
          </a:xfrm>
          <a:prstGeom prst="rect">
            <a:avLst/>
          </a:prstGeom>
          <a:noFill/>
          <a:ln w="9525">
            <a:noFill/>
            <a:miter lim="800000"/>
            <a:headEnd/>
            <a:tailEnd/>
          </a:ln>
        </p:spPr>
      </p:pic>
      <p:sp>
        <p:nvSpPr>
          <p:cNvPr id="4" name="Rectangle 4"/>
          <p:cNvSpPr>
            <a:spLocks noChangeArrowheads="1"/>
          </p:cNvSpPr>
          <p:nvPr/>
        </p:nvSpPr>
        <p:spPr bwMode="auto">
          <a:xfrm>
            <a:off x="4256162" y="3091625"/>
            <a:ext cx="489236" cy="219291"/>
          </a:xfrm>
          <a:prstGeom prst="rect">
            <a:avLst/>
          </a:prstGeom>
          <a:noFill/>
          <a:ln w="25400">
            <a:noFill/>
            <a:miter lim="800000"/>
            <a:headEnd/>
            <a:tailEnd type="none" w="lg" len="lg"/>
          </a:ln>
          <a:effectLst/>
        </p:spPr>
        <p:txBody>
          <a:bodyPr wrap="none" anchor="ctr">
            <a:spAutoFit/>
          </a:bodyPr>
          <a:lstStyle/>
          <a:p>
            <a:pPr algn="ctr" eaLnBrk="0" hangingPunct="0"/>
            <a:r>
              <a:rPr lang="en-GB" altLang="zh-CN" sz="825">
                <a:solidFill>
                  <a:srgbClr val="191919"/>
                </a:solidFill>
                <a:latin typeface="Calibri" pitchFamily="34" charset="0"/>
                <a:ea typeface="SimSun" pitchFamily="2" charset="-122"/>
              </a:rPr>
              <a:t>	</a:t>
            </a:r>
            <a:endParaRPr lang="en-GB" altLang="zh-CN" sz="1350">
              <a:ea typeface="SimSun" pitchFamily="2" charset="-122"/>
            </a:endParaRPr>
          </a:p>
        </p:txBody>
      </p:sp>
      <p:sp>
        <p:nvSpPr>
          <p:cNvPr id="5" name="Title 1">
            <a:extLst>
              <a:ext uri="{FF2B5EF4-FFF2-40B4-BE49-F238E27FC236}">
                <a16:creationId xmlns:a16="http://schemas.microsoft.com/office/drawing/2014/main" id="{D0F35632-9C0F-488C-AF2D-8CBDD3237C44}"/>
              </a:ext>
            </a:extLst>
          </p:cNvPr>
          <p:cNvSpPr txBox="1">
            <a:spLocks/>
          </p:cNvSpPr>
          <p:nvPr/>
        </p:nvSpPr>
        <p:spPr>
          <a:xfrm>
            <a:off x="628650" y="75399"/>
            <a:ext cx="7886700" cy="132556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a:solidFill>
                  <a:srgbClr val="3333FF"/>
                </a:solidFill>
                <a:latin typeface="Times New Roman" panose="02020603050405020304" pitchFamily="18" charset="0"/>
                <a:cs typeface="Times New Roman" panose="02020603050405020304" pitchFamily="18" charset="0"/>
              </a:rPr>
              <a:t>Low-Fidelity Wireframe Diagrams</a:t>
            </a:r>
          </a:p>
        </p:txBody>
      </p:sp>
    </p:spTree>
    <p:extLst>
      <p:ext uri="{BB962C8B-B14F-4D97-AF65-F5344CB8AC3E}">
        <p14:creationId xmlns:p14="http://schemas.microsoft.com/office/powerpoint/2010/main" val="2734801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4-sketched-ui-wireframe1-500x36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76789"/>
            <a:ext cx="8077200" cy="5847893"/>
          </a:xfrm>
          <a:prstGeom prst="rect">
            <a:avLst/>
          </a:prstGeom>
        </p:spPr>
      </p:pic>
      <p:sp>
        <p:nvSpPr>
          <p:cNvPr id="3" name="TextBox 2"/>
          <p:cNvSpPr txBox="1"/>
          <p:nvPr/>
        </p:nvSpPr>
        <p:spPr>
          <a:xfrm>
            <a:off x="152400" y="6324600"/>
            <a:ext cx="2636299" cy="300082"/>
          </a:xfrm>
          <a:prstGeom prst="rect">
            <a:avLst/>
          </a:prstGeom>
          <a:noFill/>
        </p:spPr>
        <p:txBody>
          <a:bodyPr wrap="none" rtlCol="0">
            <a:spAutoFit/>
          </a:bodyPr>
          <a:lstStyle/>
          <a:p>
            <a:r>
              <a:rPr lang="en-US" sz="1350" dirty="0"/>
              <a:t>Source: </a:t>
            </a:r>
            <a:r>
              <a:rPr lang="en-US" sz="1350" dirty="0">
                <a:hlinkClick r:id="rId3"/>
              </a:rPr>
              <a:t>Anthony </a:t>
            </a:r>
            <a:r>
              <a:rPr lang="en-US" sz="1350" dirty="0" err="1">
                <a:hlinkClick r:id="rId3"/>
              </a:rPr>
              <a:t>Armendiaz</a:t>
            </a:r>
            <a:r>
              <a:rPr lang="en-US" sz="1350" dirty="0">
                <a:hlinkClick r:id="rId3"/>
              </a:rPr>
              <a:t> (</a:t>
            </a:r>
            <a:r>
              <a:rPr lang="en-US" sz="1350" dirty="0" err="1">
                <a:hlinkClick r:id="rId3"/>
              </a:rPr>
              <a:t>flickr</a:t>
            </a:r>
            <a:r>
              <a:rPr lang="en-US" sz="1350" dirty="0">
                <a:hlinkClick r:id="rId3"/>
              </a:rPr>
              <a:t>)</a:t>
            </a:r>
            <a:endParaRPr lang="en-US" sz="1350" dirty="0"/>
          </a:p>
        </p:txBody>
      </p:sp>
      <p:sp>
        <p:nvSpPr>
          <p:cNvPr id="5" name="Title 1">
            <a:extLst>
              <a:ext uri="{FF2B5EF4-FFF2-40B4-BE49-F238E27FC236}">
                <a16:creationId xmlns:a16="http://schemas.microsoft.com/office/drawing/2014/main" id="{1CC1FF6C-5364-4C1F-985D-C16227A79ED0}"/>
              </a:ext>
            </a:extLst>
          </p:cNvPr>
          <p:cNvSpPr txBox="1">
            <a:spLocks/>
          </p:cNvSpPr>
          <p:nvPr/>
        </p:nvSpPr>
        <p:spPr>
          <a:xfrm>
            <a:off x="628650" y="75399"/>
            <a:ext cx="7886700" cy="132556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a:solidFill>
                  <a:srgbClr val="3333FF"/>
                </a:solidFill>
                <a:latin typeface="Times New Roman" panose="02020603050405020304" pitchFamily="18" charset="0"/>
                <a:cs typeface="Times New Roman" panose="02020603050405020304" pitchFamily="18" charset="0"/>
              </a:rPr>
              <a:t>Low-Fidelity Wireframe Diagrams</a:t>
            </a:r>
          </a:p>
        </p:txBody>
      </p:sp>
    </p:spTree>
    <p:extLst>
      <p:ext uri="{BB962C8B-B14F-4D97-AF65-F5344CB8AC3E}">
        <p14:creationId xmlns:p14="http://schemas.microsoft.com/office/powerpoint/2010/main" val="59501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AA83B-BE6F-4A2A-A8D4-D0311C5B21D3}"/>
              </a:ext>
            </a:extLst>
          </p:cNvPr>
          <p:cNvPicPr>
            <a:picLocks noChangeAspect="1"/>
          </p:cNvPicPr>
          <p:nvPr/>
        </p:nvPicPr>
        <p:blipFill>
          <a:blip r:embed="rId2"/>
          <a:stretch>
            <a:fillRect/>
          </a:stretch>
        </p:blipFill>
        <p:spPr>
          <a:xfrm>
            <a:off x="18495" y="1575786"/>
            <a:ext cx="8228387" cy="5257800"/>
          </a:xfrm>
          <a:prstGeom prst="rect">
            <a:avLst/>
          </a:prstGeom>
        </p:spPr>
      </p:pic>
      <p:sp>
        <p:nvSpPr>
          <p:cNvPr id="5" name="Title 1">
            <a:extLst>
              <a:ext uri="{FF2B5EF4-FFF2-40B4-BE49-F238E27FC236}">
                <a16:creationId xmlns:a16="http://schemas.microsoft.com/office/drawing/2014/main" id="{563780E1-B9C4-4434-85C7-37D4E51A705F}"/>
              </a:ext>
            </a:extLst>
          </p:cNvPr>
          <p:cNvSpPr txBox="1">
            <a:spLocks/>
          </p:cNvSpPr>
          <p:nvPr/>
        </p:nvSpPr>
        <p:spPr>
          <a:xfrm>
            <a:off x="45868" y="152400"/>
            <a:ext cx="5592932" cy="132556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a:solidFill>
                  <a:srgbClr val="3333FF"/>
                </a:solidFill>
                <a:latin typeface="Times New Roman" panose="02020603050405020304" pitchFamily="18" charset="0"/>
                <a:cs typeface="Times New Roman" panose="02020603050405020304" pitchFamily="18" charset="0"/>
              </a:rPr>
              <a:t>Adjust Wireframes based on the personas</a:t>
            </a:r>
          </a:p>
        </p:txBody>
      </p:sp>
    </p:spTree>
    <p:extLst>
      <p:ext uri="{BB962C8B-B14F-4D97-AF65-F5344CB8AC3E}">
        <p14:creationId xmlns:p14="http://schemas.microsoft.com/office/powerpoint/2010/main" val="3393076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FF64-DB74-4BCF-B7D2-9E2326C19F9C}"/>
              </a:ext>
            </a:extLst>
          </p:cNvPr>
          <p:cNvSpPr>
            <a:spLocks noGrp="1"/>
          </p:cNvSpPr>
          <p:nvPr>
            <p:ph type="title"/>
          </p:nvPr>
        </p:nvSpPr>
        <p:spPr>
          <a:xfrm>
            <a:off x="707542" y="264667"/>
            <a:ext cx="7728915" cy="677108"/>
          </a:xfrm>
        </p:spPr>
        <p:txBody>
          <a:bodyPr/>
          <a:lstStyle/>
          <a:p>
            <a:r>
              <a:rPr lang="en-GB" b="1" dirty="0">
                <a:solidFill>
                  <a:srgbClr val="3333FF"/>
                </a:solidFill>
                <a:latin typeface="Times New Roman" panose="02020603050405020304" pitchFamily="18" charset="0"/>
                <a:cs typeface="Times New Roman" panose="02020603050405020304" pitchFamily="18" charset="0"/>
              </a:rPr>
              <a:t>Tools</a:t>
            </a:r>
          </a:p>
        </p:txBody>
      </p:sp>
      <p:sp>
        <p:nvSpPr>
          <p:cNvPr id="3" name="Text Placeholder 2">
            <a:extLst>
              <a:ext uri="{FF2B5EF4-FFF2-40B4-BE49-F238E27FC236}">
                <a16:creationId xmlns:a16="http://schemas.microsoft.com/office/drawing/2014/main" id="{584E47F9-3F6E-4844-BF5E-4CB61B38F451}"/>
              </a:ext>
            </a:extLst>
          </p:cNvPr>
          <p:cNvSpPr>
            <a:spLocks noGrp="1"/>
          </p:cNvSpPr>
          <p:nvPr>
            <p:ph idx="1"/>
          </p:nvPr>
        </p:nvSpPr>
        <p:spPr>
          <a:xfrm>
            <a:off x="707542" y="1261110"/>
            <a:ext cx="7274559" cy="4062651"/>
          </a:xfrm>
        </p:spPr>
        <p:txBody>
          <a:bodyPr>
            <a:normAutofit/>
          </a:bodyPr>
          <a:lstStyle/>
          <a:p>
            <a:r>
              <a:rPr lang="en-US" dirty="0"/>
              <a:t>Balsamiq Mockups</a:t>
            </a:r>
            <a:endParaRPr lang="en-GB" dirty="0"/>
          </a:p>
          <a:p>
            <a:r>
              <a:rPr lang="en-US" u="sng" dirty="0">
                <a:hlinkClick r:id="rId3"/>
              </a:rPr>
              <a:t>http://www.balsamiq.com/products/mockups</a:t>
            </a:r>
            <a:r>
              <a:rPr lang="en-US" dirty="0"/>
              <a:t>  </a:t>
            </a:r>
            <a:endParaRPr lang="en-GB" dirty="0"/>
          </a:p>
          <a:p>
            <a:r>
              <a:rPr lang="en-US" dirty="0"/>
              <a:t>(Web demo free)</a:t>
            </a:r>
            <a:endParaRPr lang="en-GB" dirty="0"/>
          </a:p>
          <a:p>
            <a:r>
              <a:rPr lang="en-US" dirty="0"/>
              <a:t> </a:t>
            </a:r>
            <a:endParaRPr lang="en-GB" dirty="0"/>
          </a:p>
          <a:p>
            <a:r>
              <a:rPr lang="en-US" dirty="0"/>
              <a:t>Mock Flow, web-based, free</a:t>
            </a:r>
            <a:endParaRPr lang="en-GB" dirty="0"/>
          </a:p>
          <a:p>
            <a:r>
              <a:rPr lang="en-US" u="sng" dirty="0">
                <a:hlinkClick r:id="rId4"/>
              </a:rPr>
              <a:t>http://www.mockflow.com/</a:t>
            </a:r>
            <a:r>
              <a:rPr lang="en-US" dirty="0"/>
              <a:t> </a:t>
            </a:r>
            <a:endParaRPr lang="en-GB" dirty="0"/>
          </a:p>
          <a:p>
            <a:r>
              <a:rPr lang="en-US" dirty="0"/>
              <a:t> </a:t>
            </a:r>
            <a:endParaRPr lang="en-GB" dirty="0"/>
          </a:p>
          <a:p>
            <a:r>
              <a:rPr lang="en-US" dirty="0"/>
              <a:t>Pencil, an open-source GUI prototyping tool</a:t>
            </a:r>
            <a:endParaRPr lang="en-GB" dirty="0"/>
          </a:p>
          <a:p>
            <a:r>
              <a:rPr lang="en-US" u="sng" dirty="0">
                <a:hlinkClick r:id="rId5"/>
              </a:rPr>
              <a:t>http://pencil.evolus.vn/</a:t>
            </a:r>
            <a:r>
              <a:rPr lang="en-US" dirty="0"/>
              <a:t> </a:t>
            </a:r>
            <a:endParaRPr lang="en-GB" dirty="0"/>
          </a:p>
          <a:p>
            <a:r>
              <a:rPr lang="en-US" dirty="0"/>
              <a:t> </a:t>
            </a:r>
            <a:endParaRPr lang="en-GB" dirty="0"/>
          </a:p>
          <a:p>
            <a:endParaRPr lang="en-GB" dirty="0"/>
          </a:p>
        </p:txBody>
      </p:sp>
    </p:spTree>
    <p:extLst>
      <p:ext uri="{BB962C8B-B14F-4D97-AF65-F5344CB8AC3E}">
        <p14:creationId xmlns:p14="http://schemas.microsoft.com/office/powerpoint/2010/main" val="2474186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240791" y="2967335"/>
            <a:ext cx="7274559" cy="923330"/>
          </a:xfrm>
        </p:spPr>
        <p:txBody>
          <a:bodyPr/>
          <a:lstStyle/>
          <a:p>
            <a:pPr marL="0" indent="0" algn="ctr">
              <a:buNone/>
            </a:pPr>
            <a:r>
              <a:rPr lang="en-US" sz="6000" b="1" dirty="0">
                <a:solidFill>
                  <a:srgbClr val="3333FF"/>
                </a:solidFill>
                <a:latin typeface="Old English Text MT" panose="03040902040508030806" pitchFamily="66" charset="0"/>
              </a:rPr>
              <a:t>The End</a:t>
            </a:r>
          </a:p>
        </p:txBody>
      </p:sp>
    </p:spTree>
    <p:extLst>
      <p:ext uri="{BB962C8B-B14F-4D97-AF65-F5344CB8AC3E}">
        <p14:creationId xmlns:p14="http://schemas.microsoft.com/office/powerpoint/2010/main" val="135754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629920" cy="2667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Calibri"/>
                <a:cs typeface="Calibri"/>
              </a:rPr>
              <a:t>SE3</a:t>
            </a:r>
            <a:r>
              <a:rPr sz="1600" b="1" spc="-15" dirty="0">
                <a:solidFill>
                  <a:srgbClr val="FFFFFF"/>
                </a:solidFill>
                <a:latin typeface="Calibri"/>
                <a:cs typeface="Calibri"/>
              </a:rPr>
              <a:t>0</a:t>
            </a:r>
            <a:r>
              <a:rPr sz="1600" b="1" spc="-10" dirty="0">
                <a:solidFill>
                  <a:srgbClr val="FFFFFF"/>
                </a:solidFill>
                <a:latin typeface="Calibri"/>
                <a:cs typeface="Calibri"/>
              </a:rPr>
              <a:t>7</a:t>
            </a:r>
            <a:r>
              <a:rPr sz="1600" b="1" spc="-5" dirty="0">
                <a:solidFill>
                  <a:srgbClr val="FFFFFF"/>
                </a:solidFill>
                <a:latin typeface="Calibri"/>
                <a:cs typeface="Calibri"/>
              </a:rPr>
              <a:t>0</a:t>
            </a:r>
            <a:endParaRPr sz="1600">
              <a:latin typeface="Calibri"/>
              <a:cs typeface="Calibri"/>
            </a:endParaRPr>
          </a:p>
        </p:txBody>
      </p:sp>
      <p:sp>
        <p:nvSpPr>
          <p:cNvPr id="3" name="object 3"/>
          <p:cNvSpPr/>
          <p:nvPr/>
        </p:nvSpPr>
        <p:spPr>
          <a:xfrm flipV="1">
            <a:off x="183250" y="1389366"/>
            <a:ext cx="8884550" cy="45719"/>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 name="object 4"/>
          <p:cNvSpPr txBox="1">
            <a:spLocks noGrp="1"/>
          </p:cNvSpPr>
          <p:nvPr>
            <p:ph type="title"/>
          </p:nvPr>
        </p:nvSpPr>
        <p:spPr>
          <a:xfrm>
            <a:off x="228600" y="469020"/>
            <a:ext cx="7886700" cy="747383"/>
          </a:xfrm>
          <a:prstGeom prst="rect">
            <a:avLst/>
          </a:prstGeom>
        </p:spPr>
        <p:txBody>
          <a:bodyPr vert="horz" wrap="square" lIns="0" tIns="237235" rIns="0" bIns="0" rtlCol="0">
            <a:spAutoFit/>
          </a:bodyPr>
          <a:lstStyle/>
          <a:p>
            <a:pPr marL="12700">
              <a:lnSpc>
                <a:spcPct val="100000"/>
              </a:lnSpc>
            </a:pPr>
            <a:r>
              <a:rPr b="1" spc="-40" dirty="0">
                <a:solidFill>
                  <a:srgbClr val="3333FF"/>
                </a:solidFill>
                <a:latin typeface="Times New Roman" panose="02020603050405020304" pitchFamily="18" charset="0"/>
                <a:cs typeface="Times New Roman" panose="02020603050405020304" pitchFamily="18" charset="0"/>
              </a:rPr>
              <a:t>Assessment</a:t>
            </a:r>
            <a:r>
              <a:rPr b="1" spc="-155" dirty="0">
                <a:solidFill>
                  <a:srgbClr val="3333FF"/>
                </a:solidFill>
                <a:latin typeface="Times New Roman" panose="02020603050405020304" pitchFamily="18" charset="0"/>
                <a:cs typeface="Times New Roman" panose="02020603050405020304" pitchFamily="18" charset="0"/>
              </a:rPr>
              <a:t> </a:t>
            </a:r>
            <a:r>
              <a:rPr b="1" spc="-30" dirty="0">
                <a:solidFill>
                  <a:srgbClr val="3333FF"/>
                </a:solidFill>
                <a:latin typeface="Times New Roman" panose="02020603050405020304" pitchFamily="18" charset="0"/>
                <a:cs typeface="Times New Roman" panose="02020603050405020304" pitchFamily="18" charset="0"/>
              </a:rPr>
              <a:t>Criteria</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R="633095" algn="r">
              <a:lnSpc>
                <a:spcPts val="1100"/>
              </a:lnSpc>
            </a:pPr>
            <a:fld id="{81D60167-4931-47E6-BA6A-407CBD079E47}" type="slidenum">
              <a:rPr dirty="0"/>
              <a:pPr marR="633095" algn="r">
                <a:lnSpc>
                  <a:spcPts val="1100"/>
                </a:lnSpc>
              </a:pPr>
              <a:t>4</a:t>
            </a:fld>
            <a:endParaRPr dirty="0"/>
          </a:p>
          <a:p>
            <a:pPr marL="12700">
              <a:lnSpc>
                <a:spcPts val="1780"/>
              </a:lnSpc>
            </a:pPr>
            <a:r>
              <a:rPr sz="1600" b="1" spc="-10" dirty="0">
                <a:solidFill>
                  <a:srgbClr val="E87922"/>
                </a:solidFill>
                <a:latin typeface="Calibri"/>
                <a:cs typeface="Calibri"/>
              </a:rPr>
              <a:t>SLIIT  </a:t>
            </a:r>
            <a:r>
              <a:rPr sz="1600" b="1" spc="-5" dirty="0">
                <a:solidFill>
                  <a:srgbClr val="E87922"/>
                </a:solidFill>
                <a:latin typeface="Calibri"/>
                <a:cs typeface="Calibri"/>
              </a:rPr>
              <a:t>- </a:t>
            </a:r>
            <a:r>
              <a:rPr sz="1600" b="1" spc="-10" dirty="0">
                <a:solidFill>
                  <a:srgbClr val="E87922"/>
                </a:solidFill>
                <a:latin typeface="Calibri"/>
                <a:cs typeface="Calibri"/>
              </a:rPr>
              <a:t>Faculty </a:t>
            </a:r>
            <a:r>
              <a:rPr sz="1600" b="1" spc="-5" dirty="0">
                <a:solidFill>
                  <a:srgbClr val="E87922"/>
                </a:solidFill>
                <a:latin typeface="Calibri"/>
                <a:cs typeface="Calibri"/>
              </a:rPr>
              <a:t>of</a:t>
            </a:r>
            <a:r>
              <a:rPr sz="1600" b="1" spc="5" dirty="0">
                <a:solidFill>
                  <a:srgbClr val="E87922"/>
                </a:solidFill>
                <a:latin typeface="Calibri"/>
                <a:cs typeface="Calibri"/>
              </a:rPr>
              <a:t> </a:t>
            </a:r>
            <a:r>
              <a:rPr sz="1600" b="1" spc="-5" dirty="0">
                <a:solidFill>
                  <a:srgbClr val="E87922"/>
                </a:solidFill>
                <a:latin typeface="Calibri"/>
                <a:cs typeface="Calibri"/>
              </a:rPr>
              <a:t>Computing</a:t>
            </a:r>
            <a:endParaRPr sz="1600">
              <a:latin typeface="Calibri"/>
              <a:cs typeface="Calibri"/>
            </a:endParaRPr>
          </a:p>
        </p:txBody>
      </p:sp>
      <p:sp>
        <p:nvSpPr>
          <p:cNvPr id="5" name="object 5"/>
          <p:cNvSpPr txBox="1"/>
          <p:nvPr/>
        </p:nvSpPr>
        <p:spPr>
          <a:xfrm>
            <a:off x="426930" y="1738846"/>
            <a:ext cx="4626458" cy="1733808"/>
          </a:xfrm>
          <a:prstGeom prst="rect">
            <a:avLst/>
          </a:prstGeom>
        </p:spPr>
        <p:txBody>
          <a:bodyPr vert="horz" wrap="square" lIns="0" tIns="0" rIns="0" bIns="0" rtlCol="0">
            <a:spAutoFit/>
          </a:bodyPr>
          <a:lstStyle/>
          <a:p>
            <a:pPr marL="12700" algn="just">
              <a:lnSpc>
                <a:spcPts val="3350"/>
              </a:lnSpc>
            </a:pPr>
            <a:r>
              <a:rPr lang="en-US" sz="2800" spc="-10" dirty="0">
                <a:latin typeface="Times New Roman" panose="02020603050405020304" pitchFamily="18" charset="0"/>
                <a:cs typeface="Times New Roman" panose="02020603050405020304" pitchFamily="18" charset="0"/>
              </a:rPr>
              <a:t>CA Component (70%)</a:t>
            </a:r>
          </a:p>
          <a:p>
            <a:pPr marL="469900" indent="-457200" algn="just">
              <a:lnSpc>
                <a:spcPts val="3350"/>
              </a:lnSpc>
              <a:buFont typeface="Wingdings" panose="05000000000000000000" pitchFamily="2" charset="2"/>
              <a:buChar char="Ø"/>
            </a:pPr>
            <a:r>
              <a:rPr lang="en-US" sz="2800" spc="-10" dirty="0">
                <a:latin typeface="Times New Roman" panose="02020603050405020304" pitchFamily="18" charset="0"/>
                <a:cs typeface="Times New Roman" panose="02020603050405020304" pitchFamily="18" charset="0"/>
              </a:rPr>
              <a:t>Design walkthrough</a:t>
            </a:r>
            <a:r>
              <a:rPr sz="2800" spc="-25" dirty="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a:p>
            <a:pPr marL="469900" marR="5080" indent="-457200">
              <a:lnSpc>
                <a:spcPct val="99800"/>
              </a:lnSpc>
              <a:buFont typeface="Wingdings" panose="05000000000000000000" pitchFamily="2" charset="2"/>
              <a:buChar char="Ø"/>
            </a:pPr>
            <a:r>
              <a:rPr lang="en-US" sz="2800" spc="-10" dirty="0">
                <a:latin typeface="Times New Roman" panose="02020603050405020304" pitchFamily="18" charset="0"/>
                <a:cs typeface="Times New Roman" panose="02020603050405020304" pitchFamily="18" charset="0"/>
              </a:rPr>
              <a:t>Implementation walkthrough</a:t>
            </a:r>
            <a:endParaRPr lang="en-US" sz="2800" spc="-5" dirty="0">
              <a:latin typeface="Times New Roman" panose="02020603050405020304" pitchFamily="18" charset="0"/>
              <a:cs typeface="Times New Roman" panose="02020603050405020304" pitchFamily="18" charset="0"/>
            </a:endParaRPr>
          </a:p>
          <a:p>
            <a:pPr marL="469900" marR="5080" indent="-457200">
              <a:lnSpc>
                <a:spcPct val="99800"/>
              </a:lnSpc>
              <a:buFont typeface="Wingdings" panose="05000000000000000000" pitchFamily="2" charset="2"/>
              <a:buChar char="Ø"/>
            </a:pPr>
            <a:r>
              <a:rPr lang="en-US" sz="2800" spc="-10" dirty="0">
                <a:latin typeface="Times New Roman" panose="02020603050405020304" pitchFamily="18" charset="0"/>
                <a:cs typeface="Times New Roman" panose="02020603050405020304" pitchFamily="18" charset="0"/>
              </a:rPr>
              <a:t>Practical Test</a:t>
            </a:r>
            <a:endParaRPr lang="en-US" sz="2800" spc="-5" dirty="0">
              <a:latin typeface="Times New Roman" panose="02020603050405020304" pitchFamily="18" charset="0"/>
              <a:cs typeface="Times New Roman" panose="02020603050405020304" pitchFamily="18" charset="0"/>
            </a:endParaRPr>
          </a:p>
        </p:txBody>
      </p:sp>
      <p:sp>
        <p:nvSpPr>
          <p:cNvPr id="6" name="object 6"/>
          <p:cNvSpPr txBox="1"/>
          <p:nvPr/>
        </p:nvSpPr>
        <p:spPr>
          <a:xfrm>
            <a:off x="5334000" y="1740372"/>
            <a:ext cx="2819400" cy="2165849"/>
          </a:xfrm>
          <a:prstGeom prst="rect">
            <a:avLst/>
          </a:prstGeom>
        </p:spPr>
        <p:txBody>
          <a:bodyPr vert="horz" wrap="square" lIns="0" tIns="0" rIns="0" bIns="0" rtlCol="0">
            <a:spAutoFit/>
          </a:bodyPr>
          <a:lstStyle/>
          <a:p>
            <a:pPr marL="12700">
              <a:lnSpc>
                <a:spcPts val="3354"/>
              </a:lnSpc>
              <a:tabLst>
                <a:tab pos="1007744" algn="l"/>
              </a:tabLst>
            </a:pPr>
            <a:endParaRPr lang="en-US" sz="2800" spc="-5" dirty="0">
              <a:latin typeface="Times New Roman" panose="02020603050405020304" pitchFamily="18" charset="0"/>
              <a:cs typeface="Times New Roman" panose="02020603050405020304" pitchFamily="18" charset="0"/>
            </a:endParaRPr>
          </a:p>
          <a:p>
            <a:pPr marL="12700">
              <a:lnSpc>
                <a:spcPts val="3354"/>
              </a:lnSpc>
              <a:tabLst>
                <a:tab pos="1007744" algn="l"/>
              </a:tabLst>
            </a:pPr>
            <a:r>
              <a:rPr lang="en-US" sz="2800" spc="-5" dirty="0">
                <a:latin typeface="Times New Roman" panose="02020603050405020304" pitchFamily="18" charset="0"/>
                <a:cs typeface="Times New Roman" panose="02020603050405020304" pitchFamily="18" charset="0"/>
              </a:rPr>
              <a:t>2</a:t>
            </a:r>
            <a:r>
              <a:rPr sz="2800" spc="-5" dirty="0">
                <a:latin typeface="Times New Roman" panose="02020603050405020304" pitchFamily="18" charset="0"/>
                <a:cs typeface="Times New Roman" panose="02020603050405020304" pitchFamily="18" charset="0"/>
              </a:rPr>
              <a:t>0%	</a:t>
            </a:r>
            <a:r>
              <a:rPr sz="2800" spc="-30" dirty="0">
                <a:latin typeface="Times New Roman" panose="02020603050405020304" pitchFamily="18" charset="0"/>
                <a:cs typeface="Times New Roman" panose="02020603050405020304" pitchFamily="18" charset="0"/>
              </a:rPr>
              <a:t>LO1</a:t>
            </a:r>
            <a:r>
              <a:rPr lang="en-US" sz="2800" spc="-30" dirty="0">
                <a:latin typeface="Times New Roman" panose="02020603050405020304" pitchFamily="18" charset="0"/>
                <a:cs typeface="Times New Roman" panose="02020603050405020304" pitchFamily="18" charset="0"/>
              </a:rPr>
              <a:t>, LO2</a:t>
            </a:r>
            <a:endParaRPr sz="2800" dirty="0">
              <a:latin typeface="Times New Roman" panose="02020603050405020304" pitchFamily="18" charset="0"/>
              <a:cs typeface="Times New Roman" panose="02020603050405020304" pitchFamily="18" charset="0"/>
            </a:endParaRPr>
          </a:p>
          <a:p>
            <a:pPr marL="12700">
              <a:lnSpc>
                <a:spcPts val="3354"/>
              </a:lnSpc>
              <a:tabLst>
                <a:tab pos="1007744" algn="l"/>
              </a:tabLst>
            </a:pPr>
            <a:r>
              <a:rPr lang="en-US" sz="2800" spc="-10" dirty="0">
                <a:latin typeface="Times New Roman" panose="02020603050405020304" pitchFamily="18" charset="0"/>
                <a:cs typeface="Times New Roman" panose="02020603050405020304" pitchFamily="18" charset="0"/>
              </a:rPr>
              <a:t>30%	</a:t>
            </a:r>
            <a:r>
              <a:rPr lang="en-US" sz="2800" spc="-30" dirty="0">
                <a:latin typeface="Times New Roman" panose="02020603050405020304" pitchFamily="18" charset="0"/>
                <a:cs typeface="Times New Roman" panose="02020603050405020304" pitchFamily="18" charset="0"/>
              </a:rPr>
              <a:t>LO3, LO4</a:t>
            </a:r>
          </a:p>
          <a:p>
            <a:pPr marL="12700">
              <a:lnSpc>
                <a:spcPts val="3354"/>
              </a:lnSpc>
              <a:tabLst>
                <a:tab pos="1007744" algn="l"/>
              </a:tabLst>
            </a:pPr>
            <a:r>
              <a:rPr lang="en-US" sz="2800" spc="-10" dirty="0">
                <a:latin typeface="Times New Roman" panose="02020603050405020304" pitchFamily="18" charset="0"/>
                <a:cs typeface="Times New Roman" panose="02020603050405020304" pitchFamily="18" charset="0"/>
              </a:rPr>
              <a:t>20%	</a:t>
            </a:r>
            <a:r>
              <a:rPr lang="en-US" sz="2800" spc="-25" dirty="0">
                <a:latin typeface="Times New Roman" panose="02020603050405020304" pitchFamily="18" charset="0"/>
                <a:cs typeface="Times New Roman" panose="02020603050405020304" pitchFamily="18" charset="0"/>
              </a:rPr>
              <a:t>LO5</a:t>
            </a:r>
          </a:p>
          <a:p>
            <a:pPr marL="12700">
              <a:lnSpc>
                <a:spcPts val="3354"/>
              </a:lnSpc>
              <a:tabLst>
                <a:tab pos="1007744" algn="l"/>
              </a:tabLst>
            </a:pPr>
            <a:endParaRPr lang="en-US" sz="28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393698" y="3851729"/>
            <a:ext cx="8121651" cy="1962204"/>
          </a:xfrm>
          <a:prstGeom prst="rect">
            <a:avLst/>
          </a:prstGeom>
        </p:spPr>
        <p:txBody>
          <a:bodyPr vert="horz" wrap="square" lIns="0" tIns="0" rIns="0" bIns="0" rtlCol="0">
            <a:spAutoFit/>
          </a:bodyPr>
          <a:lstStyle/>
          <a:p>
            <a:pPr marL="12700" algn="just">
              <a:lnSpc>
                <a:spcPct val="100000"/>
              </a:lnSpc>
              <a:tabLst>
                <a:tab pos="4585335" algn="l"/>
              </a:tabLst>
            </a:pPr>
            <a:r>
              <a:rPr sz="2800" spc="-10" dirty="0">
                <a:latin typeface="Times New Roman" panose="02020603050405020304" pitchFamily="18" charset="0"/>
                <a:cs typeface="Times New Roman" panose="02020603050405020304" pitchFamily="18" charset="0"/>
              </a:rPr>
              <a:t>Final</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Examination	</a:t>
            </a:r>
            <a:r>
              <a:rPr lang="en-US" sz="2800" spc="-1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30%   </a:t>
            </a:r>
            <a:r>
              <a:rPr sz="2800" spc="430"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LO1-LO</a:t>
            </a:r>
            <a:r>
              <a:rPr lang="en-US" sz="2800" spc="-25" dirty="0">
                <a:latin typeface="Times New Roman" panose="02020603050405020304" pitchFamily="18" charset="0"/>
                <a:cs typeface="Times New Roman" panose="02020603050405020304" pitchFamily="18" charset="0"/>
              </a:rPr>
              <a:t>5</a:t>
            </a:r>
            <a:endParaRPr sz="2800" dirty="0">
              <a:latin typeface="Times New Roman" panose="02020603050405020304" pitchFamily="18" charset="0"/>
              <a:cs typeface="Times New Roman" panose="02020603050405020304" pitchFamily="18" charset="0"/>
            </a:endParaRPr>
          </a:p>
          <a:p>
            <a:pPr>
              <a:lnSpc>
                <a:spcPct val="100000"/>
              </a:lnSpc>
              <a:spcBef>
                <a:spcPts val="10"/>
              </a:spcBef>
            </a:pPr>
            <a:endParaRPr sz="2900" dirty="0">
              <a:latin typeface="Times New Roman" panose="02020603050405020304" pitchFamily="18" charset="0"/>
              <a:cs typeface="Times New Roman" panose="02020603050405020304" pitchFamily="18" charset="0"/>
            </a:endParaRPr>
          </a:p>
          <a:p>
            <a:pPr marL="12700" marR="5080" algn="just">
              <a:lnSpc>
                <a:spcPct val="70000"/>
              </a:lnSpc>
            </a:pPr>
            <a:r>
              <a:rPr sz="2500" spc="-95" dirty="0">
                <a:solidFill>
                  <a:srgbClr val="FF0000"/>
                </a:solidFill>
                <a:latin typeface="Times New Roman" panose="02020603050405020304" pitchFamily="18" charset="0"/>
                <a:cs typeface="Times New Roman" panose="02020603050405020304" pitchFamily="18" charset="0"/>
              </a:rPr>
              <a:t>To </a:t>
            </a:r>
            <a:r>
              <a:rPr sz="2500" spc="-5" dirty="0">
                <a:solidFill>
                  <a:srgbClr val="FF0000"/>
                </a:solidFill>
                <a:latin typeface="Times New Roman" panose="02020603050405020304" pitchFamily="18" charset="0"/>
                <a:cs typeface="Times New Roman" panose="02020603050405020304" pitchFamily="18" charset="0"/>
              </a:rPr>
              <a:t>pass </a:t>
            </a:r>
            <a:r>
              <a:rPr sz="2500" dirty="0">
                <a:solidFill>
                  <a:srgbClr val="FF0000"/>
                </a:solidFill>
                <a:latin typeface="Times New Roman" panose="02020603050405020304" pitchFamily="18" charset="0"/>
                <a:cs typeface="Times New Roman" panose="02020603050405020304" pitchFamily="18" charset="0"/>
              </a:rPr>
              <a:t>this </a:t>
            </a:r>
            <a:r>
              <a:rPr sz="2500" spc="-5" dirty="0">
                <a:solidFill>
                  <a:srgbClr val="FF0000"/>
                </a:solidFill>
                <a:latin typeface="Times New Roman" panose="02020603050405020304" pitchFamily="18" charset="0"/>
                <a:cs typeface="Times New Roman" panose="02020603050405020304" pitchFamily="18" charset="0"/>
              </a:rPr>
              <a:t>module, </a:t>
            </a:r>
            <a:r>
              <a:rPr sz="2500" dirty="0">
                <a:solidFill>
                  <a:srgbClr val="FF0000"/>
                </a:solidFill>
                <a:latin typeface="Times New Roman" panose="02020603050405020304" pitchFamily="18" charset="0"/>
                <a:cs typeface="Times New Roman" panose="02020603050405020304" pitchFamily="18" charset="0"/>
              </a:rPr>
              <a:t>students </a:t>
            </a:r>
            <a:r>
              <a:rPr sz="2500" spc="-5" dirty="0">
                <a:solidFill>
                  <a:srgbClr val="FF0000"/>
                </a:solidFill>
                <a:latin typeface="Times New Roman" panose="02020603050405020304" pitchFamily="18" charset="0"/>
                <a:cs typeface="Times New Roman" panose="02020603050405020304" pitchFamily="18" charset="0"/>
              </a:rPr>
              <a:t>need to </a:t>
            </a:r>
            <a:r>
              <a:rPr sz="2500" dirty="0">
                <a:solidFill>
                  <a:srgbClr val="FF0000"/>
                </a:solidFill>
                <a:latin typeface="Times New Roman" panose="02020603050405020304" pitchFamily="18" charset="0"/>
                <a:cs typeface="Times New Roman" panose="02020603050405020304" pitchFamily="18" charset="0"/>
              </a:rPr>
              <a:t>obtain </a:t>
            </a:r>
            <a:r>
              <a:rPr sz="2500" spc="-5" dirty="0">
                <a:solidFill>
                  <a:srgbClr val="FF0000"/>
                </a:solidFill>
                <a:latin typeface="Times New Roman" panose="02020603050405020304" pitchFamily="18" charset="0"/>
                <a:cs typeface="Times New Roman" panose="02020603050405020304" pitchFamily="18" charset="0"/>
              </a:rPr>
              <a:t>a pass mark in  both </a:t>
            </a:r>
            <a:r>
              <a:rPr sz="2500" dirty="0">
                <a:solidFill>
                  <a:srgbClr val="FF0000"/>
                </a:solidFill>
                <a:latin typeface="Times New Roman" panose="02020603050405020304" pitchFamily="18" charset="0"/>
                <a:cs typeface="Times New Roman" panose="02020603050405020304" pitchFamily="18" charset="0"/>
              </a:rPr>
              <a:t>“Continuous Assessments” </a:t>
            </a:r>
            <a:r>
              <a:rPr sz="2500" spc="-5" dirty="0">
                <a:solidFill>
                  <a:srgbClr val="FF0000"/>
                </a:solidFill>
                <a:latin typeface="Times New Roman" panose="02020603050405020304" pitchFamily="18" charset="0"/>
                <a:cs typeface="Times New Roman" panose="02020603050405020304" pitchFamily="18" charset="0"/>
              </a:rPr>
              <a:t>and “End of the </a:t>
            </a:r>
            <a:r>
              <a:rPr sz="2500" dirty="0">
                <a:solidFill>
                  <a:srgbClr val="FF0000"/>
                </a:solidFill>
                <a:latin typeface="Times New Roman" panose="02020603050405020304" pitchFamily="18" charset="0"/>
                <a:cs typeface="Times New Roman" panose="02020603050405020304" pitchFamily="18" charset="0"/>
              </a:rPr>
              <a:t>Semester  Examination” </a:t>
            </a:r>
            <a:r>
              <a:rPr sz="2500" spc="-5" dirty="0">
                <a:solidFill>
                  <a:srgbClr val="FF0000"/>
                </a:solidFill>
                <a:latin typeface="Times New Roman" panose="02020603050405020304" pitchFamily="18" charset="0"/>
                <a:cs typeface="Times New Roman" panose="02020603050405020304" pitchFamily="18" charset="0"/>
              </a:rPr>
              <a:t>components which would </a:t>
            </a:r>
            <a:r>
              <a:rPr sz="2500" dirty="0">
                <a:solidFill>
                  <a:srgbClr val="FF0000"/>
                </a:solidFill>
                <a:latin typeface="Times New Roman" panose="02020603050405020304" pitchFamily="18" charset="0"/>
                <a:cs typeface="Times New Roman" panose="02020603050405020304" pitchFamily="18" charset="0"/>
              </a:rPr>
              <a:t>result </a:t>
            </a:r>
            <a:r>
              <a:rPr sz="2500" spc="-5" dirty="0">
                <a:solidFill>
                  <a:srgbClr val="FF0000"/>
                </a:solidFill>
                <a:latin typeface="Times New Roman" panose="02020603050405020304" pitchFamily="18" charset="0"/>
                <a:cs typeface="Times New Roman" panose="02020603050405020304" pitchFamily="18" charset="0"/>
              </a:rPr>
              <a:t>in an </a:t>
            </a:r>
            <a:r>
              <a:rPr sz="2500" dirty="0">
                <a:solidFill>
                  <a:srgbClr val="FF0000"/>
                </a:solidFill>
                <a:latin typeface="Times New Roman" panose="02020603050405020304" pitchFamily="18" charset="0"/>
                <a:cs typeface="Times New Roman" panose="02020603050405020304" pitchFamily="18" charset="0"/>
              </a:rPr>
              <a:t>overall  </a:t>
            </a:r>
            <a:r>
              <a:rPr sz="2500" spc="-10" dirty="0">
                <a:solidFill>
                  <a:srgbClr val="FF0000"/>
                </a:solidFill>
                <a:latin typeface="Times New Roman" panose="02020603050405020304" pitchFamily="18" charset="0"/>
                <a:cs typeface="Times New Roman" panose="02020603050405020304" pitchFamily="18" charset="0"/>
              </a:rPr>
              <a:t>mark </a:t>
            </a:r>
            <a:r>
              <a:rPr sz="2500" spc="-5" dirty="0">
                <a:solidFill>
                  <a:srgbClr val="FF0000"/>
                </a:solidFill>
                <a:latin typeface="Times New Roman" panose="02020603050405020304" pitchFamily="18" charset="0"/>
                <a:cs typeface="Times New Roman" panose="02020603050405020304" pitchFamily="18" charset="0"/>
              </a:rPr>
              <a:t>that would qualify for a “C” grade or</a:t>
            </a:r>
            <a:r>
              <a:rPr sz="2500" spc="200" dirty="0">
                <a:solidFill>
                  <a:srgbClr val="FF0000"/>
                </a:solidFill>
                <a:latin typeface="Times New Roman" panose="02020603050405020304" pitchFamily="18" charset="0"/>
                <a:cs typeface="Times New Roman" panose="02020603050405020304" pitchFamily="18" charset="0"/>
              </a:rPr>
              <a:t> </a:t>
            </a:r>
            <a:r>
              <a:rPr sz="2500" spc="-5" dirty="0">
                <a:solidFill>
                  <a:srgbClr val="FF0000"/>
                </a:solidFill>
                <a:latin typeface="Times New Roman" panose="02020603050405020304" pitchFamily="18" charset="0"/>
                <a:cs typeface="Times New Roman" panose="02020603050405020304" pitchFamily="18" charset="0"/>
              </a:rPr>
              <a:t>above</a:t>
            </a:r>
            <a:r>
              <a:rPr sz="2500" spc="-5" dirty="0">
                <a:latin typeface="Times New Roman" panose="02020603050405020304" pitchFamily="18" charset="0"/>
                <a:cs typeface="Times New Roman" panose="02020603050405020304" pitchFamily="18" charset="0"/>
              </a:rPr>
              <a:t>.</a:t>
            </a:r>
            <a:endParaRPr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629920" cy="492443"/>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Times New Roman" panose="02020603050405020304" pitchFamily="18" charset="0"/>
                <a:cs typeface="Times New Roman" panose="02020603050405020304" pitchFamily="18" charset="0"/>
              </a:rPr>
              <a:t>SE3</a:t>
            </a:r>
            <a:r>
              <a:rPr sz="1600" b="1" spc="-15" dirty="0">
                <a:solidFill>
                  <a:srgbClr val="FFFFFF"/>
                </a:solidFill>
                <a:latin typeface="Times New Roman" panose="02020603050405020304" pitchFamily="18" charset="0"/>
                <a:cs typeface="Times New Roman" panose="02020603050405020304" pitchFamily="18" charset="0"/>
              </a:rPr>
              <a:t>0</a:t>
            </a:r>
            <a:r>
              <a:rPr sz="1600" b="1" spc="-10" dirty="0">
                <a:solidFill>
                  <a:srgbClr val="FFFFFF"/>
                </a:solidFill>
                <a:latin typeface="Times New Roman" panose="02020603050405020304" pitchFamily="18" charset="0"/>
                <a:cs typeface="Times New Roman" panose="02020603050405020304" pitchFamily="18" charset="0"/>
              </a:rPr>
              <a:t>7</a:t>
            </a:r>
            <a:r>
              <a:rPr sz="1600" b="1" spc="-5" dirty="0">
                <a:solidFill>
                  <a:srgbClr val="FFFFFF"/>
                </a:solidFill>
                <a:latin typeface="Times New Roman" panose="02020603050405020304" pitchFamily="18" charset="0"/>
                <a:cs typeface="Times New Roman" panose="02020603050405020304" pitchFamily="18" charset="0"/>
              </a:rPr>
              <a:t>0</a:t>
            </a:r>
            <a:endParaRPr sz="1600">
              <a:latin typeface="Times New Roman" panose="02020603050405020304" pitchFamily="18" charset="0"/>
              <a:cs typeface="Times New Roman" panose="02020603050405020304" pitchFamily="18" charset="0"/>
            </a:endParaRPr>
          </a:p>
        </p:txBody>
      </p:sp>
      <p:sp>
        <p:nvSpPr>
          <p:cNvPr id="3" name="object 3"/>
          <p:cNvSpPr/>
          <p:nvPr/>
        </p:nvSpPr>
        <p:spPr>
          <a:xfrm>
            <a:off x="624840" y="1434083"/>
            <a:ext cx="7894320" cy="27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 name="object 4"/>
          <p:cNvSpPr txBox="1">
            <a:spLocks noGrp="1"/>
          </p:cNvSpPr>
          <p:nvPr>
            <p:ph type="title"/>
          </p:nvPr>
        </p:nvSpPr>
        <p:spPr>
          <a:xfrm>
            <a:off x="655624" y="363245"/>
            <a:ext cx="7728915" cy="747383"/>
          </a:xfrm>
          <a:prstGeom prst="rect">
            <a:avLst/>
          </a:prstGeom>
        </p:spPr>
        <p:txBody>
          <a:bodyPr vert="horz" wrap="square" lIns="0" tIns="237235" rIns="0" bIns="0" rtlCol="0">
            <a:spAutoFit/>
          </a:bodyPr>
          <a:lstStyle/>
          <a:p>
            <a:pPr marL="12700">
              <a:lnSpc>
                <a:spcPct val="100000"/>
              </a:lnSpc>
            </a:pPr>
            <a:r>
              <a:rPr lang="en-US" b="1" spc="-40" dirty="0">
                <a:solidFill>
                  <a:srgbClr val="3333FF"/>
                </a:solidFill>
                <a:latin typeface="Times New Roman" panose="02020603050405020304" pitchFamily="18" charset="0"/>
                <a:cs typeface="Times New Roman" panose="02020603050405020304" pitchFamily="18" charset="0"/>
              </a:rPr>
              <a:t>Assessments</a:t>
            </a:r>
            <a:endParaRPr b="1" spc="-40" dirty="0">
              <a:solidFill>
                <a:srgbClr val="3333FF"/>
              </a:solidFill>
              <a:latin typeface="Times New Roman" panose="02020603050405020304" pitchFamily="18" charset="0"/>
              <a:cs typeface="Times New Roman" panose="02020603050405020304" pitchFamily="18" charset="0"/>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R="633095" algn="r">
              <a:lnSpc>
                <a:spcPts val="1100"/>
              </a:lnSpc>
            </a:pPr>
            <a:fld id="{81D60167-4931-47E6-BA6A-407CBD079E47}" type="slidenum">
              <a:rPr dirty="0"/>
              <a:pPr marR="633095" algn="r">
                <a:lnSpc>
                  <a:spcPts val="1100"/>
                </a:lnSpc>
              </a:pPr>
              <a:t>5</a:t>
            </a:fld>
            <a:endParaRPr dirty="0"/>
          </a:p>
          <a:p>
            <a:pPr marL="12700">
              <a:lnSpc>
                <a:spcPts val="1780"/>
              </a:lnSpc>
            </a:pPr>
            <a:r>
              <a:rPr sz="1600" b="1" spc="-10" dirty="0">
                <a:solidFill>
                  <a:srgbClr val="E87922"/>
                </a:solidFill>
                <a:latin typeface="Calibri"/>
                <a:cs typeface="Calibri"/>
              </a:rPr>
              <a:t>SLIIT  </a:t>
            </a:r>
            <a:r>
              <a:rPr sz="1600" b="1" spc="-5" dirty="0">
                <a:solidFill>
                  <a:srgbClr val="E87922"/>
                </a:solidFill>
                <a:latin typeface="Calibri"/>
                <a:cs typeface="Calibri"/>
              </a:rPr>
              <a:t>- </a:t>
            </a:r>
            <a:r>
              <a:rPr sz="1600" b="1" spc="-10" dirty="0">
                <a:solidFill>
                  <a:srgbClr val="E87922"/>
                </a:solidFill>
                <a:latin typeface="Calibri"/>
                <a:cs typeface="Calibri"/>
              </a:rPr>
              <a:t>Faculty </a:t>
            </a:r>
            <a:r>
              <a:rPr sz="1600" b="1" spc="-5" dirty="0">
                <a:solidFill>
                  <a:srgbClr val="E87922"/>
                </a:solidFill>
                <a:latin typeface="Calibri"/>
                <a:cs typeface="Calibri"/>
              </a:rPr>
              <a:t>of</a:t>
            </a:r>
            <a:r>
              <a:rPr sz="1600" b="1" spc="5" dirty="0">
                <a:solidFill>
                  <a:srgbClr val="E87922"/>
                </a:solidFill>
                <a:latin typeface="Calibri"/>
                <a:cs typeface="Calibri"/>
              </a:rPr>
              <a:t> </a:t>
            </a:r>
            <a:r>
              <a:rPr sz="1600" b="1" spc="-5" dirty="0">
                <a:solidFill>
                  <a:srgbClr val="E87922"/>
                </a:solidFill>
                <a:latin typeface="Calibri"/>
                <a:cs typeface="Calibri"/>
              </a:rPr>
              <a:t>Computing</a:t>
            </a:r>
            <a:endParaRPr sz="1600">
              <a:latin typeface="Calibri"/>
              <a:cs typeface="Calibri"/>
            </a:endParaRPr>
          </a:p>
        </p:txBody>
      </p:sp>
      <p:sp>
        <p:nvSpPr>
          <p:cNvPr id="5" name="object 5"/>
          <p:cNvSpPr txBox="1"/>
          <p:nvPr/>
        </p:nvSpPr>
        <p:spPr>
          <a:xfrm>
            <a:off x="707542" y="1805685"/>
            <a:ext cx="7625080" cy="3331681"/>
          </a:xfrm>
          <a:prstGeom prst="rect">
            <a:avLst/>
          </a:prstGeom>
        </p:spPr>
        <p:txBody>
          <a:bodyPr vert="horz" wrap="square" lIns="0" tIns="0" rIns="0" bIns="0" rtlCol="0">
            <a:spAutoFit/>
          </a:bodyPr>
          <a:lstStyle/>
          <a:p>
            <a:pPr marL="241300" indent="-228600">
              <a:lnSpc>
                <a:spcPct val="100000"/>
              </a:lnSpc>
              <a:buFont typeface="Arial"/>
              <a:buChar char="•"/>
              <a:tabLst>
                <a:tab pos="241300" algn="l"/>
              </a:tabLst>
            </a:pPr>
            <a:r>
              <a:rPr lang="en-US" sz="2800" b="1" spc="-15" dirty="0">
                <a:solidFill>
                  <a:srgbClr val="FF0000"/>
                </a:solidFill>
                <a:latin typeface="Times New Roman" panose="02020603050405020304" pitchFamily="18" charset="0"/>
                <a:cs typeface="Times New Roman" panose="02020603050405020304" pitchFamily="18" charset="0"/>
              </a:rPr>
              <a:t>Four</a:t>
            </a:r>
            <a:r>
              <a:rPr sz="2800" b="1" spc="-15" dirty="0">
                <a:solidFill>
                  <a:srgbClr val="FF0000"/>
                </a:solidFill>
                <a:latin typeface="Times New Roman" panose="02020603050405020304" pitchFamily="18" charset="0"/>
                <a:cs typeface="Times New Roman" panose="02020603050405020304" pitchFamily="18" charset="0"/>
              </a:rPr>
              <a:t> </a:t>
            </a:r>
            <a:r>
              <a:rPr sz="2800" b="1" spc="-10" dirty="0">
                <a:solidFill>
                  <a:srgbClr val="FF0000"/>
                </a:solidFill>
                <a:latin typeface="Times New Roman" panose="02020603050405020304" pitchFamily="18" charset="0"/>
                <a:cs typeface="Times New Roman" panose="02020603050405020304" pitchFamily="18" charset="0"/>
              </a:rPr>
              <a:t>Members </a:t>
            </a:r>
            <a:r>
              <a:rPr sz="2800" spc="-10" dirty="0">
                <a:latin typeface="Times New Roman" panose="02020603050405020304" pitchFamily="18" charset="0"/>
                <a:cs typeface="Times New Roman" panose="02020603050405020304" pitchFamily="18" charset="0"/>
              </a:rPr>
              <a:t>should </a:t>
            </a:r>
            <a:r>
              <a:rPr sz="2800" spc="-5" dirty="0">
                <a:latin typeface="Times New Roman" panose="02020603050405020304" pitchFamily="18" charset="0"/>
                <a:cs typeface="Times New Roman" panose="02020603050405020304" pitchFamily="18" charset="0"/>
              </a:rPr>
              <a:t>be in 1</a:t>
            </a:r>
            <a:r>
              <a:rPr sz="2800" spc="90"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group.</a:t>
            </a:r>
            <a:endParaRPr sz="2800" dirty="0">
              <a:latin typeface="Times New Roman" panose="02020603050405020304" pitchFamily="18" charset="0"/>
              <a:cs typeface="Times New Roman" panose="02020603050405020304" pitchFamily="18" charset="0"/>
            </a:endParaRPr>
          </a:p>
          <a:p>
            <a:pPr marL="241300" indent="-228600">
              <a:lnSpc>
                <a:spcPct val="100000"/>
              </a:lnSpc>
              <a:spcBef>
                <a:spcPts val="675"/>
              </a:spcBef>
              <a:buFont typeface="Arial"/>
              <a:buChar char="•"/>
              <a:tabLst>
                <a:tab pos="241300" algn="l"/>
              </a:tabLst>
            </a:pPr>
            <a:r>
              <a:rPr lang="en-US" sz="2800" spc="-5" dirty="0">
                <a:latin typeface="Times New Roman" panose="02020603050405020304" pitchFamily="18" charset="0"/>
                <a:cs typeface="Times New Roman" panose="02020603050405020304" pitchFamily="18" charset="0"/>
              </a:rPr>
              <a:t>Design Walkthrough – Design Presentation (Group work)</a:t>
            </a:r>
          </a:p>
          <a:p>
            <a:pPr marL="241300" indent="-228600">
              <a:lnSpc>
                <a:spcPct val="100000"/>
              </a:lnSpc>
              <a:spcBef>
                <a:spcPts val="675"/>
              </a:spcBef>
              <a:buFont typeface="Arial"/>
              <a:buChar char="•"/>
              <a:tabLst>
                <a:tab pos="241300" algn="l"/>
              </a:tabLst>
            </a:pPr>
            <a:r>
              <a:rPr lang="en-US" sz="2800" spc="-5" dirty="0">
                <a:latin typeface="Times New Roman" panose="02020603050405020304" pitchFamily="18" charset="0"/>
                <a:cs typeface="Times New Roman" panose="02020603050405020304" pitchFamily="18" charset="0"/>
              </a:rPr>
              <a:t>Implementation Walkthrough – Demonstration (Group work)</a:t>
            </a:r>
          </a:p>
          <a:p>
            <a:pPr marL="241300" indent="-228600">
              <a:lnSpc>
                <a:spcPct val="100000"/>
              </a:lnSpc>
              <a:spcBef>
                <a:spcPts val="675"/>
              </a:spcBef>
              <a:buFont typeface="Arial"/>
              <a:buChar char="•"/>
              <a:tabLst>
                <a:tab pos="241300" algn="l"/>
              </a:tabLst>
            </a:pPr>
            <a:r>
              <a:rPr lang="en-US" sz="2800" spc="-5" dirty="0">
                <a:latin typeface="Times New Roman" panose="02020603050405020304" pitchFamily="18" charset="0"/>
                <a:cs typeface="Times New Roman" panose="02020603050405020304" pitchFamily="18" charset="0"/>
              </a:rPr>
              <a:t>Lab Test – In-class submission (Group work)</a:t>
            </a:r>
            <a:endParaRPr sz="2800" dirty="0">
              <a:latin typeface="Times New Roman" panose="02020603050405020304" pitchFamily="18" charset="0"/>
              <a:cs typeface="Times New Roman" panose="02020603050405020304" pitchFamily="18" charset="0"/>
            </a:endParaRPr>
          </a:p>
          <a:p>
            <a:pPr lvl="1">
              <a:lnSpc>
                <a:spcPct val="100000"/>
              </a:lnSpc>
              <a:spcBef>
                <a:spcPts val="35"/>
              </a:spcBef>
              <a:buFont typeface="Arial"/>
              <a:buChar char="•"/>
            </a:pPr>
            <a:endParaRPr sz="3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629920" cy="2667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Calibri"/>
                <a:cs typeface="Calibri"/>
              </a:rPr>
              <a:t>SE3</a:t>
            </a:r>
            <a:r>
              <a:rPr sz="1600" b="1" spc="-15" dirty="0">
                <a:solidFill>
                  <a:srgbClr val="FFFFFF"/>
                </a:solidFill>
                <a:latin typeface="Calibri"/>
                <a:cs typeface="Calibri"/>
              </a:rPr>
              <a:t>0</a:t>
            </a:r>
            <a:r>
              <a:rPr sz="1600" b="1" spc="-10" dirty="0">
                <a:solidFill>
                  <a:srgbClr val="FFFFFF"/>
                </a:solidFill>
                <a:latin typeface="Calibri"/>
                <a:cs typeface="Calibri"/>
              </a:rPr>
              <a:t>7</a:t>
            </a:r>
            <a:r>
              <a:rPr sz="1600" b="1" spc="-5" dirty="0">
                <a:solidFill>
                  <a:srgbClr val="FFFFFF"/>
                </a:solidFill>
                <a:latin typeface="Calibri"/>
                <a:cs typeface="Calibri"/>
              </a:rPr>
              <a:t>0</a:t>
            </a:r>
            <a:endParaRPr sz="1600">
              <a:latin typeface="Calibri"/>
              <a:cs typeface="Calibri"/>
            </a:endParaRPr>
          </a:p>
        </p:txBody>
      </p:sp>
      <p:sp>
        <p:nvSpPr>
          <p:cNvPr id="3" name="object 3"/>
          <p:cNvSpPr/>
          <p:nvPr/>
        </p:nvSpPr>
        <p:spPr>
          <a:xfrm>
            <a:off x="624840" y="1434083"/>
            <a:ext cx="7894320" cy="27432"/>
          </a:xfrm>
          <a:prstGeom prst="rect">
            <a:avLst/>
          </a:prstGeom>
          <a:blipFill>
            <a:blip r:embed="rId2" cstate="print"/>
            <a:stretch>
              <a:fillRect/>
            </a:stretch>
          </a:blipFill>
        </p:spPr>
        <p:txBody>
          <a:bodyPr wrap="square" lIns="0" tIns="0" rIns="0" bIns="0" rtlCol="0"/>
          <a:lstStyle/>
          <a:p>
            <a:endParaRPr/>
          </a:p>
        </p:txBody>
      </p:sp>
      <p:graphicFrame>
        <p:nvGraphicFramePr>
          <p:cNvPr id="4" name="object 4"/>
          <p:cNvGraphicFramePr>
            <a:graphicFrameLocks noGrp="1"/>
          </p:cNvGraphicFramePr>
          <p:nvPr>
            <p:extLst>
              <p:ext uri="{D42A27DB-BD31-4B8C-83A1-F6EECF244321}">
                <p14:modId xmlns:p14="http://schemas.microsoft.com/office/powerpoint/2010/main" val="3349266247"/>
              </p:ext>
            </p:extLst>
          </p:nvPr>
        </p:nvGraphicFramePr>
        <p:xfrm>
          <a:off x="762000" y="1981200"/>
          <a:ext cx="8001000" cy="3084830"/>
        </p:xfrm>
        <a:graphic>
          <a:graphicData uri="http://schemas.openxmlformats.org/drawingml/2006/table">
            <a:tbl>
              <a:tblPr firstRow="1" bandRow="1">
                <a:tableStyleId>{2D5ABB26-0587-4C30-8999-92F81FD0307C}</a:tableStyleId>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414274">
                <a:tc>
                  <a:txBody>
                    <a:bodyPr/>
                    <a:lstStyle/>
                    <a:p>
                      <a:pPr marL="85090">
                        <a:lnSpc>
                          <a:spcPct val="100000"/>
                        </a:lnSpc>
                        <a:spcBef>
                          <a:spcPts val="190"/>
                        </a:spcBef>
                      </a:pPr>
                      <a:r>
                        <a:rPr sz="1800" b="1" spc="-5" dirty="0">
                          <a:solidFill>
                            <a:srgbClr val="FFFFFF"/>
                          </a:solidFill>
                          <a:latin typeface="Calibri"/>
                          <a:cs typeface="Calibri"/>
                        </a:rPr>
                        <a:t>Assignment</a:t>
                      </a:r>
                      <a:endParaRPr sz="18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85725">
                        <a:lnSpc>
                          <a:spcPct val="100000"/>
                        </a:lnSpc>
                        <a:spcBef>
                          <a:spcPts val="190"/>
                        </a:spcBef>
                      </a:pPr>
                      <a:r>
                        <a:rPr sz="1800" b="1" spc="-10" dirty="0">
                          <a:solidFill>
                            <a:srgbClr val="FFFFFF"/>
                          </a:solidFill>
                          <a:latin typeface="Calibri"/>
                          <a:cs typeface="Calibri"/>
                        </a:rPr>
                        <a:t>Content</a:t>
                      </a:r>
                      <a:endParaRPr sz="18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86360">
                        <a:lnSpc>
                          <a:spcPct val="100000"/>
                        </a:lnSpc>
                        <a:spcBef>
                          <a:spcPts val="190"/>
                        </a:spcBef>
                      </a:pPr>
                      <a:r>
                        <a:rPr sz="1800" b="1" spc="-5" dirty="0">
                          <a:solidFill>
                            <a:srgbClr val="FFFFFF"/>
                          </a:solidFill>
                          <a:latin typeface="Calibri"/>
                          <a:cs typeface="Calibri"/>
                        </a:rPr>
                        <a:t>Submission</a:t>
                      </a:r>
                      <a:r>
                        <a:rPr lang="en-US" sz="1800" b="1" spc="-5" dirty="0">
                          <a:solidFill>
                            <a:srgbClr val="FFFFFF"/>
                          </a:solidFill>
                          <a:latin typeface="Calibri"/>
                          <a:cs typeface="Calibri"/>
                        </a:rPr>
                        <a:t> (Tentative)</a:t>
                      </a:r>
                      <a:endParaRPr sz="18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724915">
                <a:tc>
                  <a:txBody>
                    <a:bodyPr/>
                    <a:lstStyle/>
                    <a:p>
                      <a:pPr marL="85090">
                        <a:lnSpc>
                          <a:spcPct val="100000"/>
                        </a:lnSpc>
                        <a:spcBef>
                          <a:spcPts val="195"/>
                        </a:spcBef>
                      </a:pPr>
                      <a:r>
                        <a:rPr lang="en-US" sz="1800" spc="-5" dirty="0">
                          <a:latin typeface="Calibri"/>
                          <a:cs typeface="Calibri"/>
                        </a:rPr>
                        <a:t>Design walkthrough</a:t>
                      </a:r>
                      <a:endParaRPr sz="1800" dirty="0">
                        <a:latin typeface="Calibri"/>
                        <a:cs typeface="Calibri"/>
                      </a:endParaRP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a:solidFill>
                        <a:srgbClr val="FFFFFF"/>
                      </a:solidFill>
                      <a:prstDash val="solid"/>
                    </a:lnB>
                    <a:solidFill>
                      <a:srgbClr val="EAEEF7"/>
                    </a:solidFill>
                  </a:tcPr>
                </a:tc>
                <a:tc>
                  <a:txBody>
                    <a:bodyPr/>
                    <a:lstStyle/>
                    <a:p>
                      <a:pPr marL="85725" marR="98425">
                        <a:lnSpc>
                          <a:spcPct val="100000"/>
                        </a:lnSpc>
                        <a:spcBef>
                          <a:spcPts val="195"/>
                        </a:spcBef>
                      </a:pPr>
                      <a:r>
                        <a:rPr sz="1800" spc="-10" dirty="0">
                          <a:latin typeface="Calibri"/>
                          <a:cs typeface="Calibri"/>
                        </a:rPr>
                        <a:t>Propose </a:t>
                      </a:r>
                      <a:r>
                        <a:rPr sz="1800" spc="-5" dirty="0">
                          <a:latin typeface="Calibri"/>
                          <a:cs typeface="Calibri"/>
                        </a:rPr>
                        <a:t>Design </a:t>
                      </a:r>
                      <a:r>
                        <a:rPr sz="1800" spc="-15" dirty="0">
                          <a:latin typeface="Calibri"/>
                          <a:cs typeface="Calibri"/>
                        </a:rPr>
                        <a:t>for </a:t>
                      </a:r>
                      <a:r>
                        <a:rPr sz="1800" dirty="0">
                          <a:latin typeface="Calibri"/>
                          <a:cs typeface="Calibri"/>
                        </a:rPr>
                        <a:t>a </a:t>
                      </a:r>
                      <a:r>
                        <a:rPr sz="1800" spc="-5" dirty="0">
                          <a:latin typeface="Calibri"/>
                          <a:cs typeface="Calibri"/>
                        </a:rPr>
                        <a:t>given  case study </a:t>
                      </a:r>
                      <a:r>
                        <a:rPr lang="en-US" sz="1800" dirty="0">
                          <a:latin typeface="Calibri"/>
                          <a:cs typeface="Calibri"/>
                        </a:rPr>
                        <a:t>–</a:t>
                      </a:r>
                      <a:r>
                        <a:rPr sz="1800" spc="-35" dirty="0">
                          <a:latin typeface="Calibri"/>
                          <a:cs typeface="Calibri"/>
                        </a:rPr>
                        <a:t> </a:t>
                      </a:r>
                      <a:r>
                        <a:rPr lang="en-US" sz="1800" spc="-15" dirty="0">
                          <a:latin typeface="Calibri"/>
                          <a:cs typeface="Calibri"/>
                        </a:rPr>
                        <a:t>In class presentation</a:t>
                      </a:r>
                      <a:endParaRPr sz="1800" dirty="0">
                        <a:latin typeface="Calibri"/>
                        <a:cs typeface="Calibri"/>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a:solidFill>
                        <a:srgbClr val="FFFFFF"/>
                      </a:solidFill>
                      <a:prstDash val="solid"/>
                    </a:lnB>
                    <a:solidFill>
                      <a:srgbClr val="EAEEF7"/>
                    </a:solidFill>
                  </a:tcPr>
                </a:tc>
                <a:tc>
                  <a:txBody>
                    <a:bodyPr/>
                    <a:lstStyle/>
                    <a:p>
                      <a:pPr marL="86360">
                        <a:lnSpc>
                          <a:spcPct val="100000"/>
                        </a:lnSpc>
                        <a:spcBef>
                          <a:spcPts val="195"/>
                        </a:spcBef>
                      </a:pPr>
                      <a:r>
                        <a:rPr sz="1800" spc="-20" dirty="0">
                          <a:latin typeface="Calibri"/>
                          <a:cs typeface="Calibri"/>
                        </a:rPr>
                        <a:t>Week</a:t>
                      </a:r>
                      <a:r>
                        <a:rPr sz="1800" spc="-85" dirty="0">
                          <a:latin typeface="Calibri"/>
                          <a:cs typeface="Calibri"/>
                        </a:rPr>
                        <a:t> </a:t>
                      </a:r>
                      <a:r>
                        <a:rPr lang="en-US" sz="1800" spc="-85" dirty="0">
                          <a:latin typeface="Calibri"/>
                          <a:cs typeface="Calibri"/>
                        </a:rPr>
                        <a:t>4 &amp; 5</a:t>
                      </a:r>
                      <a:r>
                        <a:rPr lang="en-US" sz="1800" dirty="0">
                          <a:latin typeface="Calibri"/>
                          <a:cs typeface="Calibri"/>
                        </a:rPr>
                        <a:t> </a:t>
                      </a: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38100" cap="flat" cmpd="sng" algn="ctr">
                      <a:solidFill>
                        <a:srgbClr val="FFFFFF"/>
                      </a:solidFill>
                      <a:prstDash val="solid"/>
                      <a:round/>
                      <a:headEnd type="none" w="med" len="med"/>
                      <a:tailEnd type="none" w="med" len="med"/>
                    </a:lnT>
                    <a:lnB w="12700">
                      <a:solidFill>
                        <a:srgbClr val="FFFFFF"/>
                      </a:solidFill>
                      <a:prstDash val="solid"/>
                    </a:lnB>
                    <a:solidFill>
                      <a:srgbClr val="EAEEF7"/>
                    </a:solidFill>
                  </a:tcPr>
                </a:tc>
                <a:extLst>
                  <a:ext uri="{0D108BD9-81ED-4DB2-BD59-A6C34878D82A}">
                    <a16:rowId xmlns:a16="http://schemas.microsoft.com/office/drawing/2014/main" val="10001"/>
                  </a:ext>
                </a:extLst>
              </a:tr>
              <a:tr h="724916">
                <a:tc>
                  <a:txBody>
                    <a:bodyPr/>
                    <a:lstStyle/>
                    <a:p>
                      <a:pPr marL="85090">
                        <a:lnSpc>
                          <a:spcPct val="100000"/>
                        </a:lnSpc>
                        <a:spcBef>
                          <a:spcPts val="195"/>
                        </a:spcBef>
                      </a:pPr>
                      <a:r>
                        <a:rPr lang="en-US" sz="1800" spc="-5" dirty="0">
                          <a:latin typeface="Calibri"/>
                          <a:cs typeface="Calibri"/>
                        </a:rPr>
                        <a:t>Practical Test</a:t>
                      </a:r>
                      <a:endParaRPr sz="18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85725" marR="495934">
                        <a:lnSpc>
                          <a:spcPct val="100000"/>
                        </a:lnSpc>
                        <a:spcBef>
                          <a:spcPts val="195"/>
                        </a:spcBef>
                      </a:pPr>
                      <a:r>
                        <a:rPr lang="en-US" sz="1800" spc="-10" dirty="0">
                          <a:latin typeface="+mn-lt"/>
                          <a:cs typeface="Calibri"/>
                        </a:rPr>
                        <a:t>Performance </a:t>
                      </a:r>
                      <a:r>
                        <a:rPr lang="en-US" sz="1800" dirty="0">
                          <a:latin typeface="+mn-lt"/>
                          <a:cs typeface="Calibri"/>
                        </a:rPr>
                        <a:t>tuning –  </a:t>
                      </a:r>
                      <a:r>
                        <a:rPr lang="en-US" sz="1800" spc="-5" dirty="0">
                          <a:latin typeface="+mn-lt"/>
                          <a:cs typeface="Calibri"/>
                        </a:rPr>
                        <a:t>Lab test</a:t>
                      </a:r>
                      <a:endParaRPr lang="en-US" sz="1800" dirty="0">
                        <a:latin typeface="+mn-lt"/>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86360">
                        <a:lnSpc>
                          <a:spcPct val="100000"/>
                        </a:lnSpc>
                        <a:spcBef>
                          <a:spcPts val="195"/>
                        </a:spcBef>
                      </a:pPr>
                      <a:r>
                        <a:rPr sz="1800" spc="-20" dirty="0">
                          <a:latin typeface="Calibri"/>
                          <a:cs typeface="Calibri"/>
                        </a:rPr>
                        <a:t>Week</a:t>
                      </a:r>
                      <a:r>
                        <a:rPr lang="en-US" sz="1800" spc="-20" dirty="0">
                          <a:latin typeface="Calibri"/>
                          <a:cs typeface="Calibri"/>
                        </a:rPr>
                        <a:t> </a:t>
                      </a:r>
                      <a:r>
                        <a:rPr lang="en-US" sz="1800" spc="-85" dirty="0">
                          <a:latin typeface="Calibri"/>
                          <a:cs typeface="Calibri"/>
                        </a:rPr>
                        <a:t>10</a:t>
                      </a:r>
                      <a:endParaRPr sz="18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2"/>
                  </a:ext>
                </a:extLst>
              </a:tr>
              <a:tr h="724788">
                <a:tc>
                  <a:txBody>
                    <a:bodyPr/>
                    <a:lstStyle/>
                    <a:p>
                      <a:pPr marL="85090">
                        <a:lnSpc>
                          <a:spcPct val="100000"/>
                        </a:lnSpc>
                        <a:spcBef>
                          <a:spcPts val="195"/>
                        </a:spcBef>
                      </a:pPr>
                      <a:r>
                        <a:rPr lang="en-US" sz="1800" spc="-5" dirty="0">
                          <a:latin typeface="Calibri"/>
                          <a:cs typeface="Calibri"/>
                        </a:rPr>
                        <a:t>Implementation Walkthrough</a:t>
                      </a:r>
                      <a:endParaRPr sz="18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5725" marR="495934" indent="0" defTabSz="914400" eaLnBrk="1" fontAlgn="auto" latinLnBrk="0" hangingPunct="1">
                        <a:lnSpc>
                          <a:spcPct val="100000"/>
                        </a:lnSpc>
                        <a:spcBef>
                          <a:spcPts val="195"/>
                        </a:spcBef>
                        <a:spcAft>
                          <a:spcPts val="0"/>
                        </a:spcAft>
                        <a:buClrTx/>
                        <a:buSzTx/>
                        <a:buFontTx/>
                        <a:buNone/>
                        <a:tabLst/>
                        <a:defRPr/>
                      </a:pPr>
                      <a:r>
                        <a:rPr lang="en-US" sz="1800" spc="-5" dirty="0">
                          <a:latin typeface="+mn-lt"/>
                          <a:cs typeface="Calibri"/>
                        </a:rPr>
                        <a:t>Final implementation</a:t>
                      </a:r>
                      <a:r>
                        <a:rPr lang="en-US" sz="1800" spc="-55" baseline="0" dirty="0">
                          <a:latin typeface="+mn-lt"/>
                          <a:cs typeface="Calibri"/>
                        </a:rPr>
                        <a:t> of the</a:t>
                      </a:r>
                      <a:r>
                        <a:rPr lang="en-US" sz="1800" dirty="0">
                          <a:latin typeface="+mn-lt"/>
                          <a:cs typeface="Calibri"/>
                        </a:rPr>
                        <a:t> </a:t>
                      </a:r>
                      <a:r>
                        <a:rPr lang="en-US" sz="1800" spc="-10" dirty="0">
                          <a:latin typeface="+mn-lt"/>
                          <a:cs typeface="Calibri"/>
                        </a:rPr>
                        <a:t>proposed</a:t>
                      </a:r>
                      <a:r>
                        <a:rPr lang="en-US" sz="1800" spc="-55" dirty="0">
                          <a:latin typeface="+mn-lt"/>
                          <a:cs typeface="Calibri"/>
                        </a:rPr>
                        <a:t> </a:t>
                      </a:r>
                      <a:r>
                        <a:rPr lang="en-US" sz="1800" spc="-5" dirty="0">
                          <a:latin typeface="+mn-lt"/>
                          <a:cs typeface="Calibri"/>
                        </a:rPr>
                        <a:t>design - Walkthrough</a:t>
                      </a:r>
                      <a:endParaRPr lang="en-US" sz="1800" dirty="0">
                        <a:latin typeface="+mn-lt"/>
                        <a:cs typeface="Calibri"/>
                      </a:endParaRPr>
                    </a:p>
                    <a:p>
                      <a:pPr marL="85725" marR="495934">
                        <a:lnSpc>
                          <a:spcPct val="100000"/>
                        </a:lnSpc>
                        <a:spcBef>
                          <a:spcPts val="195"/>
                        </a:spcBef>
                      </a:pPr>
                      <a:endParaRPr sz="18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6360">
                        <a:lnSpc>
                          <a:spcPct val="100000"/>
                        </a:lnSpc>
                        <a:spcBef>
                          <a:spcPts val="195"/>
                        </a:spcBef>
                      </a:pPr>
                      <a:r>
                        <a:rPr sz="1800" spc="-20" dirty="0">
                          <a:latin typeface="Calibri"/>
                          <a:cs typeface="Calibri"/>
                        </a:rPr>
                        <a:t>Week</a:t>
                      </a:r>
                      <a:r>
                        <a:rPr sz="1800" spc="-85" dirty="0">
                          <a:latin typeface="Calibri"/>
                          <a:cs typeface="Calibri"/>
                        </a:rPr>
                        <a:t> </a:t>
                      </a:r>
                      <a:r>
                        <a:rPr sz="1800" dirty="0">
                          <a:latin typeface="Calibri"/>
                          <a:cs typeface="Calibri"/>
                        </a:rPr>
                        <a:t>1</a:t>
                      </a:r>
                      <a:r>
                        <a:rPr lang="en-US" sz="1800" dirty="0">
                          <a:latin typeface="Calibri"/>
                          <a:cs typeface="Calibri"/>
                        </a:rPr>
                        <a:t>2 &amp; 13</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3"/>
                  </a:ext>
                </a:extLst>
              </a:tr>
            </a:tbl>
          </a:graphicData>
        </a:graphic>
      </p:graphicFrame>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R="633095" algn="r">
              <a:lnSpc>
                <a:spcPts val="1100"/>
              </a:lnSpc>
            </a:pPr>
            <a:fld id="{81D60167-4931-47E6-BA6A-407CBD079E47}" type="slidenum">
              <a:rPr dirty="0"/>
              <a:pPr marR="633095" algn="r">
                <a:lnSpc>
                  <a:spcPts val="1100"/>
                </a:lnSpc>
              </a:pPr>
              <a:t>6</a:t>
            </a:fld>
            <a:endParaRPr dirty="0"/>
          </a:p>
          <a:p>
            <a:pPr marL="12700">
              <a:lnSpc>
                <a:spcPts val="1780"/>
              </a:lnSpc>
            </a:pPr>
            <a:r>
              <a:rPr sz="1600" b="1" spc="-10" dirty="0">
                <a:solidFill>
                  <a:srgbClr val="E87922"/>
                </a:solidFill>
                <a:latin typeface="Calibri"/>
                <a:cs typeface="Calibri"/>
              </a:rPr>
              <a:t>SLIIT  </a:t>
            </a:r>
            <a:r>
              <a:rPr sz="1600" b="1" spc="-5" dirty="0">
                <a:solidFill>
                  <a:srgbClr val="E87922"/>
                </a:solidFill>
                <a:latin typeface="Calibri"/>
                <a:cs typeface="Calibri"/>
              </a:rPr>
              <a:t>- </a:t>
            </a:r>
            <a:r>
              <a:rPr sz="1600" b="1" spc="-10" dirty="0">
                <a:solidFill>
                  <a:srgbClr val="E87922"/>
                </a:solidFill>
                <a:latin typeface="Calibri"/>
                <a:cs typeface="Calibri"/>
              </a:rPr>
              <a:t>Faculty </a:t>
            </a:r>
            <a:r>
              <a:rPr sz="1600" b="1" spc="-5" dirty="0">
                <a:solidFill>
                  <a:srgbClr val="E87922"/>
                </a:solidFill>
                <a:latin typeface="Calibri"/>
                <a:cs typeface="Calibri"/>
              </a:rPr>
              <a:t>of</a:t>
            </a:r>
            <a:r>
              <a:rPr sz="1600" b="1" spc="5" dirty="0">
                <a:solidFill>
                  <a:srgbClr val="E87922"/>
                </a:solidFill>
                <a:latin typeface="Calibri"/>
                <a:cs typeface="Calibri"/>
              </a:rPr>
              <a:t> </a:t>
            </a:r>
            <a:r>
              <a:rPr sz="1600" b="1" spc="-5" dirty="0">
                <a:solidFill>
                  <a:srgbClr val="E87922"/>
                </a:solidFill>
                <a:latin typeface="Calibri"/>
                <a:cs typeface="Calibri"/>
              </a:rPr>
              <a:t>Computing</a:t>
            </a:r>
            <a:endParaRPr sz="1600">
              <a:latin typeface="Calibri"/>
              <a:cs typeface="Calibri"/>
            </a:endParaRPr>
          </a:p>
        </p:txBody>
      </p:sp>
      <p:sp>
        <p:nvSpPr>
          <p:cNvPr id="6" name="object 4">
            <a:extLst>
              <a:ext uri="{FF2B5EF4-FFF2-40B4-BE49-F238E27FC236}">
                <a16:creationId xmlns:a16="http://schemas.microsoft.com/office/drawing/2014/main" id="{FB52D514-63A7-4745-AB35-F82E67BB1994}"/>
              </a:ext>
            </a:extLst>
          </p:cNvPr>
          <p:cNvSpPr txBox="1">
            <a:spLocks/>
          </p:cNvSpPr>
          <p:nvPr/>
        </p:nvSpPr>
        <p:spPr>
          <a:xfrm>
            <a:off x="628650" y="365126"/>
            <a:ext cx="7886700" cy="747383"/>
          </a:xfrm>
          <a:prstGeom prst="rect">
            <a:avLst/>
          </a:prstGeom>
        </p:spPr>
        <p:txBody>
          <a:bodyPr vert="horz" wrap="square" lIns="0" tIns="237235" rIns="0" bIns="0" rtlCol="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a:lnSpc>
                <a:spcPct val="100000"/>
              </a:lnSpc>
            </a:pPr>
            <a:r>
              <a:rPr lang="en-US" b="1" spc="-55" dirty="0">
                <a:solidFill>
                  <a:srgbClr val="3333FF"/>
                </a:solidFill>
                <a:latin typeface="Times New Roman" panose="02020603050405020304" pitchFamily="18" charset="0"/>
                <a:cs typeface="Times New Roman" panose="02020603050405020304" pitchFamily="18" charset="0"/>
              </a:rPr>
              <a:t>Assessment Delivery</a:t>
            </a:r>
            <a:endParaRPr lang="en-US" b="1" spc="-110" dirty="0">
              <a:solidFill>
                <a:srgbClr val="3333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629920" cy="2667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Calibri"/>
                <a:cs typeface="Calibri"/>
              </a:rPr>
              <a:t>SE3</a:t>
            </a:r>
            <a:r>
              <a:rPr sz="1600" b="1" spc="-15" dirty="0">
                <a:solidFill>
                  <a:srgbClr val="FFFFFF"/>
                </a:solidFill>
                <a:latin typeface="Calibri"/>
                <a:cs typeface="Calibri"/>
              </a:rPr>
              <a:t>0</a:t>
            </a:r>
            <a:r>
              <a:rPr sz="1600" b="1" spc="-10" dirty="0">
                <a:solidFill>
                  <a:srgbClr val="FFFFFF"/>
                </a:solidFill>
                <a:latin typeface="Calibri"/>
                <a:cs typeface="Calibri"/>
              </a:rPr>
              <a:t>7</a:t>
            </a:r>
            <a:r>
              <a:rPr sz="1600" b="1" spc="-5" dirty="0">
                <a:solidFill>
                  <a:srgbClr val="FFFFFF"/>
                </a:solidFill>
                <a:latin typeface="Calibri"/>
                <a:cs typeface="Calibri"/>
              </a:rPr>
              <a:t>0</a:t>
            </a:r>
            <a:endParaRPr sz="1600">
              <a:latin typeface="Calibri"/>
              <a:cs typeface="Calibri"/>
            </a:endParaRPr>
          </a:p>
        </p:txBody>
      </p:sp>
      <p:sp>
        <p:nvSpPr>
          <p:cNvPr id="3" name="object 3"/>
          <p:cNvSpPr/>
          <p:nvPr/>
        </p:nvSpPr>
        <p:spPr>
          <a:xfrm>
            <a:off x="624840" y="1434083"/>
            <a:ext cx="7894320" cy="27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 name="object 4"/>
          <p:cNvSpPr txBox="1">
            <a:spLocks noGrp="1"/>
          </p:cNvSpPr>
          <p:nvPr>
            <p:ph type="title"/>
          </p:nvPr>
        </p:nvSpPr>
        <p:spPr>
          <a:xfrm>
            <a:off x="628650" y="476700"/>
            <a:ext cx="7886700" cy="747383"/>
          </a:xfrm>
          <a:prstGeom prst="rect">
            <a:avLst/>
          </a:prstGeom>
        </p:spPr>
        <p:txBody>
          <a:bodyPr vert="horz" wrap="square" lIns="0" tIns="237235" rIns="0" bIns="0" rtlCol="0">
            <a:spAutoFit/>
          </a:bodyPr>
          <a:lstStyle/>
          <a:p>
            <a:pPr marL="12700">
              <a:lnSpc>
                <a:spcPct val="100000"/>
              </a:lnSpc>
            </a:pPr>
            <a:r>
              <a:rPr b="1" spc="-55" dirty="0">
                <a:solidFill>
                  <a:srgbClr val="3333FF"/>
                </a:solidFill>
                <a:latin typeface="Times New Roman" panose="02020603050405020304" pitchFamily="18" charset="0"/>
                <a:cs typeface="Times New Roman" panose="02020603050405020304" pitchFamily="18" charset="0"/>
              </a:rPr>
              <a:t>Recommended</a:t>
            </a:r>
            <a:r>
              <a:rPr b="1" spc="-185" dirty="0">
                <a:solidFill>
                  <a:srgbClr val="3333FF"/>
                </a:solidFill>
                <a:latin typeface="Times New Roman" panose="02020603050405020304" pitchFamily="18" charset="0"/>
                <a:cs typeface="Times New Roman" panose="02020603050405020304" pitchFamily="18" charset="0"/>
              </a:rPr>
              <a:t> </a:t>
            </a:r>
            <a:r>
              <a:rPr b="1" spc="-110" dirty="0">
                <a:solidFill>
                  <a:srgbClr val="3333FF"/>
                </a:solidFill>
                <a:latin typeface="Times New Roman" panose="02020603050405020304" pitchFamily="18" charset="0"/>
                <a:cs typeface="Times New Roman" panose="02020603050405020304" pitchFamily="18" charset="0"/>
              </a:rPr>
              <a:t>Texts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R="633095" algn="r">
              <a:lnSpc>
                <a:spcPts val="1100"/>
              </a:lnSpc>
            </a:pPr>
            <a:fld id="{81D60167-4931-47E6-BA6A-407CBD079E47}" type="slidenum">
              <a:rPr dirty="0"/>
              <a:pPr marR="633095" algn="r">
                <a:lnSpc>
                  <a:spcPts val="1100"/>
                </a:lnSpc>
              </a:pPr>
              <a:t>7</a:t>
            </a:fld>
            <a:endParaRPr dirty="0"/>
          </a:p>
          <a:p>
            <a:pPr marL="12700">
              <a:lnSpc>
                <a:spcPts val="1780"/>
              </a:lnSpc>
            </a:pPr>
            <a:r>
              <a:rPr sz="1600" b="1" spc="-10" dirty="0">
                <a:solidFill>
                  <a:srgbClr val="E87922"/>
                </a:solidFill>
                <a:latin typeface="Calibri"/>
                <a:cs typeface="Calibri"/>
              </a:rPr>
              <a:t>SLIIT  </a:t>
            </a:r>
            <a:r>
              <a:rPr sz="1600" b="1" spc="-5" dirty="0">
                <a:solidFill>
                  <a:srgbClr val="E87922"/>
                </a:solidFill>
                <a:latin typeface="Calibri"/>
                <a:cs typeface="Calibri"/>
              </a:rPr>
              <a:t>- </a:t>
            </a:r>
            <a:r>
              <a:rPr sz="1600" b="1" spc="-10" dirty="0">
                <a:solidFill>
                  <a:srgbClr val="E87922"/>
                </a:solidFill>
                <a:latin typeface="Calibri"/>
                <a:cs typeface="Calibri"/>
              </a:rPr>
              <a:t>Faculty </a:t>
            </a:r>
            <a:r>
              <a:rPr sz="1600" b="1" spc="-5" dirty="0">
                <a:solidFill>
                  <a:srgbClr val="E87922"/>
                </a:solidFill>
                <a:latin typeface="Calibri"/>
                <a:cs typeface="Calibri"/>
              </a:rPr>
              <a:t>of</a:t>
            </a:r>
            <a:r>
              <a:rPr sz="1600" b="1" spc="5" dirty="0">
                <a:solidFill>
                  <a:srgbClr val="E87922"/>
                </a:solidFill>
                <a:latin typeface="Calibri"/>
                <a:cs typeface="Calibri"/>
              </a:rPr>
              <a:t> </a:t>
            </a:r>
            <a:r>
              <a:rPr sz="1600" b="1" spc="-5" dirty="0">
                <a:solidFill>
                  <a:srgbClr val="E87922"/>
                </a:solidFill>
                <a:latin typeface="Calibri"/>
                <a:cs typeface="Calibri"/>
              </a:rPr>
              <a:t>Computing</a:t>
            </a:r>
            <a:endParaRPr sz="1600">
              <a:latin typeface="Calibri"/>
              <a:cs typeface="Calibri"/>
            </a:endParaRPr>
          </a:p>
        </p:txBody>
      </p:sp>
      <p:sp>
        <p:nvSpPr>
          <p:cNvPr id="5" name="object 5"/>
          <p:cNvSpPr txBox="1"/>
          <p:nvPr/>
        </p:nvSpPr>
        <p:spPr>
          <a:xfrm>
            <a:off x="707542" y="1805685"/>
            <a:ext cx="7729220" cy="3424014"/>
          </a:xfrm>
          <a:prstGeom prst="rect">
            <a:avLst/>
          </a:prstGeom>
        </p:spPr>
        <p:txBody>
          <a:bodyPr vert="horz" wrap="square" lIns="0" tIns="0" rIns="0" bIns="0" rtlCol="0">
            <a:spAutoFit/>
          </a:bodyPr>
          <a:lstStyle/>
          <a:p>
            <a:pPr marL="241300" indent="-228600">
              <a:lnSpc>
                <a:spcPts val="3195"/>
              </a:lnSpc>
              <a:buFont typeface="Arial"/>
              <a:buChar char="•"/>
              <a:tabLst>
                <a:tab pos="241300" algn="l"/>
                <a:tab pos="657225" algn="l"/>
                <a:tab pos="2785110" algn="l"/>
                <a:tab pos="4316730" algn="l"/>
                <a:tab pos="6356350" algn="l"/>
                <a:tab pos="7261859" algn="l"/>
              </a:tabLst>
            </a:pPr>
            <a:r>
              <a:rPr sz="2800" spc="-5" dirty="0">
                <a:latin typeface="Times New Roman" panose="02020603050405020304" pitchFamily="18" charset="0"/>
                <a:cs typeface="Times New Roman" panose="02020603050405020304" pitchFamily="18" charset="0"/>
              </a:rPr>
              <a:t>I.	</a:t>
            </a:r>
            <a:r>
              <a:rPr sz="2800" spc="-10" dirty="0">
                <a:latin typeface="Times New Roman" panose="02020603050405020304" pitchFamily="18" charset="0"/>
                <a:cs typeface="Times New Roman" panose="02020603050405020304" pitchFamily="18" charset="0"/>
              </a:rPr>
              <a:t>Somm</a:t>
            </a:r>
            <a:r>
              <a:rPr sz="2800" spc="0" dirty="0">
                <a:latin typeface="Times New Roman" panose="02020603050405020304" pitchFamily="18" charset="0"/>
                <a:cs typeface="Times New Roman" panose="02020603050405020304" pitchFamily="18" charset="0"/>
              </a:rPr>
              <a:t>e</a:t>
            </a:r>
            <a:r>
              <a:rPr sz="2800" spc="5" dirty="0">
                <a:latin typeface="Times New Roman" panose="02020603050405020304" pitchFamily="18" charset="0"/>
                <a:cs typeface="Times New Roman" panose="02020603050405020304" pitchFamily="18" charset="0"/>
              </a:rPr>
              <a:t>r</a:t>
            </a:r>
            <a:r>
              <a:rPr sz="2800" spc="-5" dirty="0">
                <a:latin typeface="Times New Roman" panose="02020603050405020304" pitchFamily="18" charset="0"/>
                <a:cs typeface="Times New Roman" panose="02020603050405020304" pitchFamily="18" charset="0"/>
              </a:rPr>
              <a:t>v</a:t>
            </a:r>
            <a:r>
              <a:rPr sz="2800" spc="-15" dirty="0">
                <a:latin typeface="Times New Roman" panose="02020603050405020304" pitchFamily="18" charset="0"/>
                <a:cs typeface="Times New Roman" panose="02020603050405020304" pitchFamily="18" charset="0"/>
              </a:rPr>
              <a:t>i</a:t>
            </a:r>
            <a:r>
              <a:rPr sz="2800" spc="-5" dirty="0">
                <a:latin typeface="Times New Roman" panose="02020603050405020304" pitchFamily="18" charset="0"/>
                <a:cs typeface="Times New Roman" panose="02020603050405020304" pitchFamily="18" charset="0"/>
              </a:rPr>
              <a:t>l</a:t>
            </a:r>
            <a:r>
              <a:rPr sz="2800" spc="-20" dirty="0">
                <a:latin typeface="Times New Roman" panose="02020603050405020304" pitchFamily="18" charset="0"/>
                <a:cs typeface="Times New Roman" panose="02020603050405020304" pitchFamily="18" charset="0"/>
              </a:rPr>
              <a:t>l</a:t>
            </a:r>
            <a:r>
              <a:rPr sz="2800" dirty="0">
                <a:latin typeface="Times New Roman" panose="02020603050405020304" pitchFamily="18" charset="0"/>
                <a:cs typeface="Times New Roman" panose="02020603050405020304" pitchFamily="18" charset="0"/>
              </a:rPr>
              <a:t>e</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So</a:t>
            </a:r>
            <a:r>
              <a:rPr sz="2800" spc="0" dirty="0">
                <a:latin typeface="Times New Roman" panose="02020603050405020304" pitchFamily="18" charset="0"/>
                <a:cs typeface="Times New Roman" panose="02020603050405020304" pitchFamily="18" charset="0"/>
              </a:rPr>
              <a:t>f</a:t>
            </a:r>
            <a:r>
              <a:rPr sz="2800" spc="-5" dirty="0">
                <a:latin typeface="Times New Roman" panose="02020603050405020304" pitchFamily="18" charset="0"/>
                <a:cs typeface="Times New Roman" panose="02020603050405020304" pitchFamily="18" charset="0"/>
              </a:rPr>
              <a:t>t</a:t>
            </a:r>
            <a:r>
              <a:rPr sz="2800" spc="-40" dirty="0">
                <a:latin typeface="Times New Roman" panose="02020603050405020304" pitchFamily="18" charset="0"/>
                <a:cs typeface="Times New Roman" panose="02020603050405020304" pitchFamily="18" charset="0"/>
              </a:rPr>
              <a:t>w</a:t>
            </a:r>
            <a:r>
              <a:rPr sz="2800" spc="-5" dirty="0">
                <a:latin typeface="Times New Roman" panose="02020603050405020304" pitchFamily="18" charset="0"/>
                <a:cs typeface="Times New Roman" panose="02020603050405020304" pitchFamily="18" charset="0"/>
              </a:rPr>
              <a:t>a</a:t>
            </a:r>
            <a:r>
              <a:rPr sz="2800" spc="-45" dirty="0">
                <a:latin typeface="Times New Roman" panose="02020603050405020304" pitchFamily="18" charset="0"/>
                <a:cs typeface="Times New Roman" panose="02020603050405020304" pitchFamily="18" charset="0"/>
              </a:rPr>
              <a:t>r</a:t>
            </a:r>
            <a:r>
              <a:rPr sz="2800" spc="-5" dirty="0">
                <a:latin typeface="Times New Roman" panose="02020603050405020304" pitchFamily="18" charset="0"/>
                <a:cs typeface="Times New Roman" panose="02020603050405020304" pitchFamily="18" charset="0"/>
              </a:rPr>
              <a:t>e</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en</a:t>
            </a:r>
            <a:r>
              <a:rPr sz="2800" dirty="0">
                <a:latin typeface="Times New Roman" panose="02020603050405020304" pitchFamily="18" charset="0"/>
                <a:cs typeface="Times New Roman" panose="02020603050405020304" pitchFamily="18" charset="0"/>
              </a:rPr>
              <a:t>g</a:t>
            </a:r>
            <a:r>
              <a:rPr sz="2800" spc="-5" dirty="0">
                <a:latin typeface="Times New Roman" panose="02020603050405020304" pitchFamily="18" charset="0"/>
                <a:cs typeface="Times New Roman" panose="02020603050405020304" pitchFamily="18" charset="0"/>
              </a:rPr>
              <a:t>i</a:t>
            </a:r>
            <a:r>
              <a:rPr sz="2800" spc="-20" dirty="0">
                <a:latin typeface="Times New Roman" panose="02020603050405020304" pitchFamily="18" charset="0"/>
                <a:cs typeface="Times New Roman" panose="02020603050405020304" pitchFamily="18" charset="0"/>
              </a:rPr>
              <a:t>n</a:t>
            </a:r>
            <a:r>
              <a:rPr sz="2800" spc="-5" dirty="0">
                <a:latin typeface="Times New Roman" panose="02020603050405020304" pitchFamily="18" charset="0"/>
                <a:cs typeface="Times New Roman" panose="02020603050405020304" pitchFamily="18" charset="0"/>
              </a:rPr>
              <a:t>eer</a:t>
            </a:r>
            <a:r>
              <a:rPr sz="2800" spc="-15" dirty="0">
                <a:latin typeface="Times New Roman" panose="02020603050405020304" pitchFamily="18" charset="0"/>
                <a:cs typeface="Times New Roman" panose="02020603050405020304" pitchFamily="18" charset="0"/>
              </a:rPr>
              <a:t>i</a:t>
            </a:r>
            <a:r>
              <a:rPr sz="2800" spc="-10" dirty="0">
                <a:latin typeface="Times New Roman" panose="02020603050405020304" pitchFamily="18" charset="0"/>
                <a:cs typeface="Times New Roman" panose="02020603050405020304" pitchFamily="18" charset="0"/>
              </a:rPr>
              <a:t>n</a:t>
            </a:r>
            <a:r>
              <a:rPr sz="2800" spc="25" dirty="0">
                <a:latin typeface="Times New Roman" panose="02020603050405020304" pitchFamily="18" charset="0"/>
                <a:cs typeface="Times New Roman" panose="02020603050405020304" pitchFamily="18" charset="0"/>
              </a:rPr>
              <a:t>g</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	</a:t>
            </a:r>
            <a:r>
              <a:rPr sz="2800" spc="0" dirty="0">
                <a:latin typeface="Times New Roman" panose="02020603050405020304" pitchFamily="18" charset="0"/>
                <a:cs typeface="Times New Roman" panose="02020603050405020304" pitchFamily="18" charset="0"/>
              </a:rPr>
              <a:t>1</a:t>
            </a:r>
            <a:r>
              <a:rPr sz="2800" spc="-10" dirty="0">
                <a:latin typeface="Times New Roman" panose="02020603050405020304" pitchFamily="18" charset="0"/>
                <a:cs typeface="Times New Roman" panose="02020603050405020304" pitchFamily="18" charset="0"/>
              </a:rPr>
              <a:t>0</a:t>
            </a:r>
            <a:r>
              <a:rPr sz="2800" spc="0" dirty="0">
                <a:latin typeface="Times New Roman" panose="02020603050405020304" pitchFamily="18" charset="0"/>
                <a:cs typeface="Times New Roman" panose="02020603050405020304" pitchFamily="18" charset="0"/>
              </a:rPr>
              <a:t>t</a:t>
            </a:r>
            <a:r>
              <a:rPr sz="2800" spc="-5" dirty="0">
                <a:latin typeface="Times New Roman" panose="02020603050405020304" pitchFamily="18" charset="0"/>
                <a:cs typeface="Times New Roman" panose="02020603050405020304" pitchFamily="18" charset="0"/>
              </a:rPr>
              <a:t>h</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e</a:t>
            </a:r>
            <a:r>
              <a:rPr sz="2800" dirty="0">
                <a:latin typeface="Times New Roman" panose="02020603050405020304" pitchFamily="18" charset="0"/>
                <a:cs typeface="Times New Roman" panose="02020603050405020304" pitchFamily="18" charset="0"/>
              </a:rPr>
              <a:t>d</a:t>
            </a:r>
            <a:r>
              <a:rPr sz="2800" spc="-5"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p>
            <a:pPr marL="241300">
              <a:lnSpc>
                <a:spcPts val="3195"/>
              </a:lnSpc>
            </a:pPr>
            <a:r>
              <a:rPr sz="2800" spc="-20" dirty="0">
                <a:latin typeface="Times New Roman" panose="02020603050405020304" pitchFamily="18" charset="0"/>
                <a:cs typeface="Times New Roman" panose="02020603050405020304" pitchFamily="18" charset="0"/>
              </a:rPr>
              <a:t>Pearson </a:t>
            </a:r>
            <a:r>
              <a:rPr sz="2800" spc="-15" dirty="0">
                <a:latin typeface="Times New Roman" panose="02020603050405020304" pitchFamily="18" charset="0"/>
                <a:cs typeface="Times New Roman" panose="02020603050405020304" pitchFamily="18" charset="0"/>
              </a:rPr>
              <a:t>Education, </a:t>
            </a:r>
            <a:r>
              <a:rPr sz="2800" spc="-5" dirty="0">
                <a:latin typeface="Times New Roman" panose="02020603050405020304" pitchFamily="18" charset="0"/>
                <a:cs typeface="Times New Roman" panose="02020603050405020304" pitchFamily="18" charset="0"/>
              </a:rPr>
              <a:t>2016.</a:t>
            </a:r>
            <a:endParaRPr sz="2800">
              <a:latin typeface="Times New Roman" panose="02020603050405020304" pitchFamily="18" charset="0"/>
              <a:cs typeface="Times New Roman" panose="02020603050405020304" pitchFamily="18" charset="0"/>
            </a:endParaRPr>
          </a:p>
          <a:p>
            <a:pPr marL="241300" marR="6985" indent="-228600">
              <a:lnSpc>
                <a:spcPts val="3020"/>
              </a:lnSpc>
              <a:spcBef>
                <a:spcPts val="1055"/>
              </a:spcBef>
              <a:buFont typeface="Arial"/>
              <a:buChar char="•"/>
              <a:tabLst>
                <a:tab pos="241300" algn="l"/>
              </a:tabLst>
            </a:pPr>
            <a:r>
              <a:rPr sz="2800" spc="-5" dirty="0">
                <a:latin typeface="Times New Roman" panose="02020603050405020304" pitchFamily="18" charset="0"/>
                <a:cs typeface="Times New Roman" panose="02020603050405020304" pitchFamily="18" charset="0"/>
              </a:rPr>
              <a:t>E. </a:t>
            </a:r>
            <a:r>
              <a:rPr sz="2800" spc="-10" dirty="0">
                <a:latin typeface="Times New Roman" panose="02020603050405020304" pitchFamily="18" charset="0"/>
                <a:cs typeface="Times New Roman" panose="02020603050405020304" pitchFamily="18" charset="0"/>
              </a:rPr>
              <a:t>Freeman, </a:t>
            </a:r>
            <a:r>
              <a:rPr sz="2800" spc="-5" dirty="0">
                <a:latin typeface="Times New Roman" panose="02020603050405020304" pitchFamily="18" charset="0"/>
                <a:cs typeface="Times New Roman" panose="02020603050405020304" pitchFamily="18" charset="0"/>
              </a:rPr>
              <a:t>E. </a:t>
            </a:r>
            <a:r>
              <a:rPr sz="2800" spc="-10" dirty="0">
                <a:latin typeface="Times New Roman" panose="02020603050405020304" pitchFamily="18" charset="0"/>
                <a:cs typeface="Times New Roman" panose="02020603050405020304" pitchFamily="18" charset="0"/>
              </a:rPr>
              <a:t>Robson, </a:t>
            </a:r>
            <a:r>
              <a:rPr sz="2800" spc="-5" dirty="0">
                <a:latin typeface="Times New Roman" panose="02020603050405020304" pitchFamily="18" charset="0"/>
                <a:cs typeface="Times New Roman" panose="02020603050405020304" pitchFamily="18" charset="0"/>
              </a:rPr>
              <a:t>B. </a:t>
            </a:r>
            <a:r>
              <a:rPr sz="2800" spc="-15" dirty="0">
                <a:latin typeface="Times New Roman" panose="02020603050405020304" pitchFamily="18" charset="0"/>
                <a:cs typeface="Times New Roman" panose="02020603050405020304" pitchFamily="18" charset="0"/>
              </a:rPr>
              <a:t>Bates </a:t>
            </a:r>
            <a:r>
              <a:rPr sz="2800" spc="-5" dirty="0">
                <a:latin typeface="Times New Roman" panose="02020603050405020304" pitchFamily="18" charset="0"/>
                <a:cs typeface="Times New Roman" panose="02020603050405020304" pitchFamily="18" charset="0"/>
              </a:rPr>
              <a:t>and </a:t>
            </a:r>
            <a:r>
              <a:rPr sz="2800" dirty="0">
                <a:latin typeface="Times New Roman" panose="02020603050405020304" pitchFamily="18" charset="0"/>
                <a:cs typeface="Times New Roman" panose="02020603050405020304" pitchFamily="18" charset="0"/>
              </a:rPr>
              <a:t>K. </a:t>
            </a:r>
            <a:r>
              <a:rPr sz="2800" spc="-15" dirty="0">
                <a:latin typeface="Times New Roman" panose="02020603050405020304" pitchFamily="18" charset="0"/>
                <a:cs typeface="Times New Roman" panose="02020603050405020304" pitchFamily="18" charset="0"/>
              </a:rPr>
              <a:t>Sierra, </a:t>
            </a:r>
            <a:r>
              <a:rPr sz="2800" spc="-5" dirty="0">
                <a:latin typeface="Times New Roman" panose="02020603050405020304" pitchFamily="18" charset="0"/>
                <a:cs typeface="Times New Roman" panose="02020603050405020304" pitchFamily="18" charset="0"/>
              </a:rPr>
              <a:t>Head  </a:t>
            </a:r>
            <a:r>
              <a:rPr sz="2800" spc="-25" dirty="0">
                <a:latin typeface="Times New Roman" panose="02020603050405020304" pitchFamily="18" charset="0"/>
                <a:cs typeface="Times New Roman" panose="02020603050405020304" pitchFamily="18" charset="0"/>
              </a:rPr>
              <a:t>first </a:t>
            </a:r>
            <a:r>
              <a:rPr sz="2800" spc="-10" dirty="0">
                <a:latin typeface="Times New Roman" panose="02020603050405020304" pitchFamily="18" charset="0"/>
                <a:cs typeface="Times New Roman" panose="02020603050405020304" pitchFamily="18" charset="0"/>
              </a:rPr>
              <a:t>design </a:t>
            </a:r>
            <a:r>
              <a:rPr sz="2800" spc="-15" dirty="0">
                <a:latin typeface="Times New Roman" panose="02020603050405020304" pitchFamily="18" charset="0"/>
                <a:cs typeface="Times New Roman" panose="02020603050405020304" pitchFamily="18" charset="0"/>
              </a:rPr>
              <a:t>patterns, </a:t>
            </a:r>
            <a:r>
              <a:rPr sz="2800" spc="-10" dirty="0">
                <a:latin typeface="Times New Roman" panose="02020603050405020304" pitchFamily="18" charset="0"/>
                <a:cs typeface="Times New Roman" panose="02020603050405020304" pitchFamily="18" charset="0"/>
              </a:rPr>
              <a:t>2nd </a:t>
            </a:r>
            <a:r>
              <a:rPr sz="2800" spc="-5" dirty="0">
                <a:latin typeface="Times New Roman" panose="02020603050405020304" pitchFamily="18" charset="0"/>
                <a:cs typeface="Times New Roman" panose="02020603050405020304" pitchFamily="18" charset="0"/>
              </a:rPr>
              <a:t>ed. India: </a:t>
            </a:r>
            <a:r>
              <a:rPr sz="2800" spc="-35" dirty="0">
                <a:latin typeface="Times New Roman" panose="02020603050405020304" pitchFamily="18" charset="0"/>
                <a:cs typeface="Times New Roman" panose="02020603050405020304" pitchFamily="18" charset="0"/>
              </a:rPr>
              <a:t>O'Reilly,</a:t>
            </a:r>
            <a:r>
              <a:rPr sz="2800" spc="19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2014.</a:t>
            </a:r>
            <a:endParaRPr sz="2800">
              <a:latin typeface="Times New Roman" panose="02020603050405020304" pitchFamily="18" charset="0"/>
              <a:cs typeface="Times New Roman" panose="02020603050405020304" pitchFamily="18" charset="0"/>
            </a:endParaRPr>
          </a:p>
          <a:p>
            <a:pPr marL="241300" indent="-228600">
              <a:lnSpc>
                <a:spcPts val="3190"/>
              </a:lnSpc>
              <a:spcBef>
                <a:spcPts val="615"/>
              </a:spcBef>
              <a:buFont typeface="Arial"/>
              <a:buChar char="•"/>
              <a:tabLst>
                <a:tab pos="241300" algn="l"/>
                <a:tab pos="707390" algn="l"/>
                <a:tab pos="1118870" algn="l"/>
                <a:tab pos="2364105" algn="l"/>
                <a:tab pos="2766695" algn="l"/>
                <a:tab pos="3155315" algn="l"/>
                <a:tab pos="4495165" algn="l"/>
                <a:tab pos="4731385" algn="l"/>
                <a:tab pos="6172200" algn="l"/>
                <a:tab pos="7508875" algn="l"/>
              </a:tabLst>
            </a:pPr>
            <a:r>
              <a:rPr sz="2800" spc="-15" dirty="0">
                <a:latin typeface="Times New Roman" panose="02020603050405020304" pitchFamily="18" charset="0"/>
                <a:cs typeface="Times New Roman" panose="02020603050405020304" pitchFamily="18" charset="0"/>
              </a:rPr>
              <a:t>N</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E.</a:t>
            </a:r>
            <a:r>
              <a:rPr sz="2800" dirty="0">
                <a:latin typeface="Times New Roman" panose="02020603050405020304" pitchFamily="18" charset="0"/>
                <a:cs typeface="Times New Roman" panose="02020603050405020304" pitchFamily="18" charset="0"/>
              </a:rPr>
              <a:t>	</a:t>
            </a:r>
            <a:r>
              <a:rPr sz="2800" spc="-45" dirty="0">
                <a:latin typeface="Times New Roman" panose="02020603050405020304" pitchFamily="18" charset="0"/>
                <a:cs typeface="Times New Roman" panose="02020603050405020304" pitchFamily="18" charset="0"/>
              </a:rPr>
              <a:t>F</a:t>
            </a:r>
            <a:r>
              <a:rPr sz="2800" spc="-5" dirty="0">
                <a:latin typeface="Times New Roman" panose="02020603050405020304" pitchFamily="18" charset="0"/>
                <a:cs typeface="Times New Roman" panose="02020603050405020304" pitchFamily="18" charset="0"/>
              </a:rPr>
              <a:t>e</a:t>
            </a:r>
            <a:r>
              <a:rPr sz="2800" spc="-40" dirty="0">
                <a:latin typeface="Times New Roman" panose="02020603050405020304" pitchFamily="18" charset="0"/>
                <a:cs typeface="Times New Roman" panose="02020603050405020304" pitchFamily="18" charset="0"/>
              </a:rPr>
              <a:t>n</a:t>
            </a:r>
            <a:r>
              <a:rPr sz="2800" spc="-20" dirty="0">
                <a:latin typeface="Times New Roman" panose="02020603050405020304" pitchFamily="18" charset="0"/>
                <a:cs typeface="Times New Roman" panose="02020603050405020304" pitchFamily="18" charset="0"/>
              </a:rPr>
              <a:t>t</a:t>
            </a:r>
            <a:r>
              <a:rPr sz="2800" spc="-10" dirty="0">
                <a:latin typeface="Times New Roman" panose="02020603050405020304" pitchFamily="18" charset="0"/>
                <a:cs typeface="Times New Roman" panose="02020603050405020304" pitchFamily="18" charset="0"/>
              </a:rPr>
              <a:t>on</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	</a:t>
            </a:r>
            <a:r>
              <a:rPr sz="2800" spc="0" dirty="0">
                <a:latin typeface="Times New Roman" panose="02020603050405020304" pitchFamily="18" charset="0"/>
                <a:cs typeface="Times New Roman" panose="02020603050405020304" pitchFamily="18" charset="0"/>
              </a:rPr>
              <a:t>S</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L</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Pflee</a:t>
            </a:r>
            <a:r>
              <a:rPr sz="2800" spc="-35" dirty="0">
                <a:latin typeface="Times New Roman" panose="02020603050405020304" pitchFamily="18" charset="0"/>
                <a:cs typeface="Times New Roman" panose="02020603050405020304" pitchFamily="18" charset="0"/>
              </a:rPr>
              <a:t>g</a:t>
            </a:r>
            <a:r>
              <a:rPr sz="2800" spc="-5" dirty="0">
                <a:latin typeface="Times New Roman" panose="02020603050405020304" pitchFamily="18" charset="0"/>
                <a:cs typeface="Times New Roman" panose="02020603050405020304" pitchFamily="18" charset="0"/>
              </a:rPr>
              <a:t>er</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Soft</a:t>
            </a:r>
            <a:r>
              <a:rPr sz="2800" spc="-40" dirty="0">
                <a:latin typeface="Times New Roman" panose="02020603050405020304" pitchFamily="18" charset="0"/>
                <a:cs typeface="Times New Roman" panose="02020603050405020304" pitchFamily="18" charset="0"/>
              </a:rPr>
              <a:t>w</a:t>
            </a:r>
            <a:r>
              <a:rPr sz="2800" spc="-5" dirty="0">
                <a:latin typeface="Times New Roman" panose="02020603050405020304" pitchFamily="18" charset="0"/>
                <a:cs typeface="Times New Roman" panose="02020603050405020304" pitchFamily="18" charset="0"/>
              </a:rPr>
              <a:t>a</a:t>
            </a:r>
            <a:r>
              <a:rPr sz="2800" spc="-45" dirty="0">
                <a:latin typeface="Times New Roman" panose="02020603050405020304" pitchFamily="18" charset="0"/>
                <a:cs typeface="Times New Roman" panose="02020603050405020304" pitchFamily="18" charset="0"/>
              </a:rPr>
              <a:t>r</a:t>
            </a:r>
            <a:r>
              <a:rPr sz="2800" spc="-5" dirty="0">
                <a:latin typeface="Times New Roman" panose="02020603050405020304" pitchFamily="18" charset="0"/>
                <a:cs typeface="Times New Roman" panose="02020603050405020304" pitchFamily="18" charset="0"/>
              </a:rPr>
              <a:t>e</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M</a:t>
            </a:r>
            <a:r>
              <a:rPr sz="2800" spc="-25" dirty="0">
                <a:latin typeface="Times New Roman" panose="02020603050405020304" pitchFamily="18" charset="0"/>
                <a:cs typeface="Times New Roman" panose="02020603050405020304" pitchFamily="18" charset="0"/>
              </a:rPr>
              <a:t>e</a:t>
            </a:r>
            <a:r>
              <a:rPr sz="2800" spc="-5" dirty="0">
                <a:latin typeface="Times New Roman" panose="02020603050405020304" pitchFamily="18" charset="0"/>
                <a:cs typeface="Times New Roman" panose="02020603050405020304" pitchFamily="18" charset="0"/>
              </a:rPr>
              <a:t>tr</a:t>
            </a:r>
            <a:r>
              <a:rPr sz="2800" spc="-20" dirty="0">
                <a:latin typeface="Times New Roman" panose="02020603050405020304" pitchFamily="18" charset="0"/>
                <a:cs typeface="Times New Roman" panose="02020603050405020304" pitchFamily="18" charset="0"/>
              </a:rPr>
              <a:t>i</a:t>
            </a:r>
            <a:r>
              <a:rPr sz="2800" spc="-5" dirty="0">
                <a:latin typeface="Times New Roman" panose="02020603050405020304" pitchFamily="18" charset="0"/>
                <a:cs typeface="Times New Roman" panose="02020603050405020304" pitchFamily="18" charset="0"/>
              </a:rPr>
              <a:t>c</a:t>
            </a:r>
            <a:r>
              <a:rPr sz="2800" spc="5" dirty="0">
                <a:latin typeface="Times New Roman" panose="02020603050405020304" pitchFamily="18" charset="0"/>
                <a:cs typeface="Times New Roman" panose="02020603050405020304" pitchFamily="18" charset="0"/>
              </a:rPr>
              <a:t>s</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a:t>
            </a:r>
            <a:endParaRPr sz="2800">
              <a:latin typeface="Times New Roman" panose="02020603050405020304" pitchFamily="18" charset="0"/>
              <a:cs typeface="Times New Roman" panose="02020603050405020304" pitchFamily="18" charset="0"/>
            </a:endParaRPr>
          </a:p>
          <a:p>
            <a:pPr marL="241300">
              <a:lnSpc>
                <a:spcPts val="3190"/>
              </a:lnSpc>
            </a:pPr>
            <a:r>
              <a:rPr sz="2800" spc="-15" dirty="0">
                <a:latin typeface="Times New Roman" panose="02020603050405020304" pitchFamily="18" charset="0"/>
                <a:cs typeface="Times New Roman" panose="02020603050405020304" pitchFamily="18" charset="0"/>
              </a:rPr>
              <a:t>Rigorous </a:t>
            </a:r>
            <a:r>
              <a:rPr sz="2800" spc="-5" dirty="0">
                <a:latin typeface="Times New Roman" panose="02020603050405020304" pitchFamily="18" charset="0"/>
                <a:cs typeface="Times New Roman" panose="02020603050405020304" pitchFamily="18" charset="0"/>
              </a:rPr>
              <a:t>and </a:t>
            </a:r>
            <a:r>
              <a:rPr sz="2800" spc="-15" dirty="0">
                <a:latin typeface="Times New Roman" panose="02020603050405020304" pitchFamily="18" charset="0"/>
                <a:cs typeface="Times New Roman" panose="02020603050405020304" pitchFamily="18" charset="0"/>
              </a:rPr>
              <a:t>Practical Approach, </a:t>
            </a:r>
            <a:r>
              <a:rPr sz="2800" spc="-10" dirty="0">
                <a:latin typeface="Times New Roman" panose="02020603050405020304" pitchFamily="18" charset="0"/>
                <a:cs typeface="Times New Roman" panose="02020603050405020304" pitchFamily="18" charset="0"/>
              </a:rPr>
              <a:t>2nd</a:t>
            </a:r>
            <a:r>
              <a:rPr sz="2800" spc="18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ed.</a:t>
            </a:r>
            <a:endParaRPr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629920" cy="2667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Calibri"/>
                <a:cs typeface="Calibri"/>
              </a:rPr>
              <a:t>SE3</a:t>
            </a:r>
            <a:r>
              <a:rPr sz="1600" b="1" spc="-15" dirty="0">
                <a:solidFill>
                  <a:srgbClr val="FFFFFF"/>
                </a:solidFill>
                <a:latin typeface="Calibri"/>
                <a:cs typeface="Calibri"/>
              </a:rPr>
              <a:t>0</a:t>
            </a:r>
            <a:r>
              <a:rPr sz="1600" b="1" spc="-10" dirty="0">
                <a:solidFill>
                  <a:srgbClr val="FFFFFF"/>
                </a:solidFill>
                <a:latin typeface="Calibri"/>
                <a:cs typeface="Calibri"/>
              </a:rPr>
              <a:t>7</a:t>
            </a:r>
            <a:r>
              <a:rPr sz="1600" b="1" spc="-5" dirty="0">
                <a:solidFill>
                  <a:srgbClr val="FFFFFF"/>
                </a:solidFill>
                <a:latin typeface="Calibri"/>
                <a:cs typeface="Calibri"/>
              </a:rPr>
              <a:t>0</a:t>
            </a:r>
            <a:endParaRPr sz="1600">
              <a:latin typeface="Calibri"/>
              <a:cs typeface="Calibri"/>
            </a:endParaRPr>
          </a:p>
        </p:txBody>
      </p:sp>
      <p:sp>
        <p:nvSpPr>
          <p:cNvPr id="3" name="object 3"/>
          <p:cNvSpPr/>
          <p:nvPr/>
        </p:nvSpPr>
        <p:spPr>
          <a:xfrm>
            <a:off x="624840" y="1434083"/>
            <a:ext cx="7894320" cy="2743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7449" y="228600"/>
            <a:ext cx="7728915" cy="747383"/>
          </a:xfrm>
          <a:prstGeom prst="rect">
            <a:avLst/>
          </a:prstGeom>
        </p:spPr>
        <p:txBody>
          <a:bodyPr vert="horz" wrap="square" lIns="0" tIns="237235" rIns="0" bIns="0" rtlCol="0">
            <a:spAutoFit/>
          </a:bodyPr>
          <a:lstStyle/>
          <a:p>
            <a:pPr marL="12700">
              <a:lnSpc>
                <a:spcPct val="100000"/>
              </a:lnSpc>
            </a:pPr>
            <a:r>
              <a:rPr b="1" i="1" spc="-25" dirty="0">
                <a:solidFill>
                  <a:srgbClr val="3333FF"/>
                </a:solidFill>
                <a:latin typeface="Times New Roman" panose="02020603050405020304" pitchFamily="18" charset="0"/>
                <a:cs typeface="Times New Roman" panose="02020603050405020304" pitchFamily="18" charset="0"/>
              </a:rPr>
              <a:t>CSSE </a:t>
            </a:r>
            <a:r>
              <a:rPr b="1" i="1" spc="-30" dirty="0">
                <a:solidFill>
                  <a:srgbClr val="3333FF"/>
                </a:solidFill>
                <a:latin typeface="Times New Roman" panose="02020603050405020304" pitchFamily="18" charset="0"/>
                <a:cs typeface="Times New Roman" panose="02020603050405020304" pitchFamily="18" charset="0"/>
              </a:rPr>
              <a:t>Delivery</a:t>
            </a:r>
            <a:r>
              <a:rPr b="1" i="1" spc="-260" dirty="0">
                <a:solidFill>
                  <a:srgbClr val="3333FF"/>
                </a:solidFill>
                <a:latin typeface="Times New Roman" panose="02020603050405020304" pitchFamily="18" charset="0"/>
                <a:cs typeface="Times New Roman" panose="02020603050405020304" pitchFamily="18" charset="0"/>
              </a:rPr>
              <a:t> </a:t>
            </a:r>
            <a:r>
              <a:rPr b="1" i="1" spc="-20" dirty="0">
                <a:solidFill>
                  <a:srgbClr val="3333FF"/>
                </a:solidFill>
                <a:latin typeface="Times New Roman" panose="02020603050405020304" pitchFamily="18" charset="0"/>
                <a:cs typeface="Times New Roman" panose="02020603050405020304" pitchFamily="18" charset="0"/>
              </a:rPr>
              <a:t>Plan</a:t>
            </a:r>
          </a:p>
        </p:txBody>
      </p:sp>
      <p:sp>
        <p:nvSpPr>
          <p:cNvPr id="6" name="object 6"/>
          <p:cNvSpPr txBox="1"/>
          <p:nvPr/>
        </p:nvSpPr>
        <p:spPr>
          <a:xfrm>
            <a:off x="6660642" y="6465214"/>
            <a:ext cx="2404745" cy="389255"/>
          </a:xfrm>
          <a:prstGeom prst="rect">
            <a:avLst/>
          </a:prstGeom>
        </p:spPr>
        <p:txBody>
          <a:bodyPr vert="horz" wrap="square" lIns="0" tIns="0" rIns="0" bIns="0" rtlCol="0">
            <a:spAutoFit/>
          </a:bodyPr>
          <a:lstStyle/>
          <a:p>
            <a:pPr marR="633095" algn="r">
              <a:lnSpc>
                <a:spcPts val="1100"/>
              </a:lnSpc>
            </a:pPr>
            <a:r>
              <a:rPr sz="1200" dirty="0">
                <a:solidFill>
                  <a:srgbClr val="888888"/>
                </a:solidFill>
                <a:latin typeface="Calibri"/>
                <a:cs typeface="Calibri"/>
              </a:rPr>
              <a:t>10</a:t>
            </a:r>
            <a:endParaRPr sz="1200">
              <a:latin typeface="Calibri"/>
              <a:cs typeface="Calibri"/>
            </a:endParaRPr>
          </a:p>
          <a:p>
            <a:pPr marL="12700">
              <a:lnSpc>
                <a:spcPts val="1780"/>
              </a:lnSpc>
            </a:pPr>
            <a:r>
              <a:rPr sz="1600" b="1" spc="-10" dirty="0">
                <a:solidFill>
                  <a:srgbClr val="E87922"/>
                </a:solidFill>
                <a:latin typeface="Calibri"/>
                <a:cs typeface="Calibri"/>
              </a:rPr>
              <a:t>SLIIT  </a:t>
            </a:r>
            <a:r>
              <a:rPr sz="1600" b="1" spc="-5" dirty="0">
                <a:solidFill>
                  <a:srgbClr val="E87922"/>
                </a:solidFill>
                <a:latin typeface="Calibri"/>
                <a:cs typeface="Calibri"/>
              </a:rPr>
              <a:t>- </a:t>
            </a:r>
            <a:r>
              <a:rPr sz="1600" b="1" spc="-10" dirty="0">
                <a:solidFill>
                  <a:srgbClr val="E87922"/>
                </a:solidFill>
                <a:latin typeface="Calibri"/>
                <a:cs typeface="Calibri"/>
              </a:rPr>
              <a:t>Faculty </a:t>
            </a:r>
            <a:r>
              <a:rPr sz="1600" b="1" spc="-5" dirty="0">
                <a:solidFill>
                  <a:srgbClr val="E87922"/>
                </a:solidFill>
                <a:latin typeface="Calibri"/>
                <a:cs typeface="Calibri"/>
              </a:rPr>
              <a:t>of</a:t>
            </a:r>
            <a:r>
              <a:rPr sz="1600" b="1" spc="5" dirty="0">
                <a:solidFill>
                  <a:srgbClr val="E87922"/>
                </a:solidFill>
                <a:latin typeface="Calibri"/>
                <a:cs typeface="Calibri"/>
              </a:rPr>
              <a:t> </a:t>
            </a:r>
            <a:r>
              <a:rPr sz="1600" b="1" spc="-5" dirty="0">
                <a:solidFill>
                  <a:srgbClr val="E87922"/>
                </a:solidFill>
                <a:latin typeface="Calibri"/>
                <a:cs typeface="Calibri"/>
              </a:rPr>
              <a:t>Computing</a:t>
            </a:r>
            <a:endParaRPr sz="1600">
              <a:latin typeface="Calibri"/>
              <a:cs typeface="Calibri"/>
            </a:endParaRPr>
          </a:p>
        </p:txBody>
      </p:sp>
      <p:pic>
        <p:nvPicPr>
          <p:cNvPr id="7" name="Picture 6">
            <a:extLst>
              <a:ext uri="{FF2B5EF4-FFF2-40B4-BE49-F238E27FC236}">
                <a16:creationId xmlns:a16="http://schemas.microsoft.com/office/drawing/2014/main" id="{5F36B6AA-B8D6-48E4-A9A4-89ABDF379775}"/>
              </a:ext>
            </a:extLst>
          </p:cNvPr>
          <p:cNvPicPr>
            <a:picLocks noChangeAspect="1"/>
          </p:cNvPicPr>
          <p:nvPr/>
        </p:nvPicPr>
        <p:blipFill>
          <a:blip r:embed="rId3"/>
          <a:stretch>
            <a:fillRect/>
          </a:stretch>
        </p:blipFill>
        <p:spPr>
          <a:xfrm>
            <a:off x="0" y="1222047"/>
            <a:ext cx="9065387" cy="57162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idx="1"/>
          </p:nvPr>
        </p:nvSpPr>
        <p:spPr>
          <a:xfrm>
            <a:off x="1164742" y="2144903"/>
            <a:ext cx="7274559" cy="984885"/>
          </a:xfrm>
        </p:spPr>
        <p:txBody>
          <a:bodyPr>
            <a:normAutofit lnSpcReduction="10000"/>
          </a:bodyPr>
          <a:lstStyle/>
          <a:p>
            <a:pPr algn="ctr"/>
            <a:r>
              <a:rPr lang="en-US" sz="3200" b="1" dirty="0"/>
              <a:t>Information on</a:t>
            </a:r>
          </a:p>
          <a:p>
            <a:pPr algn="ctr"/>
            <a:r>
              <a:rPr lang="en-US" sz="3200" b="1" dirty="0"/>
              <a:t> Conducting Assessments</a:t>
            </a:r>
          </a:p>
        </p:txBody>
      </p:sp>
    </p:spTree>
    <p:extLst>
      <p:ext uri="{BB962C8B-B14F-4D97-AF65-F5344CB8AC3E}">
        <p14:creationId xmlns:p14="http://schemas.microsoft.com/office/powerpoint/2010/main" val="3593315737"/>
      </p:ext>
    </p:extLst>
  </p:cSld>
  <p:clrMapOvr>
    <a:masterClrMapping/>
  </p:clrMapOvr>
</p:sld>
</file>

<file path=ppt/theme/theme1.xml><?xml version="1.0" encoding="utf-8"?>
<a:theme xmlns:a="http://schemas.openxmlformats.org/drawingml/2006/main" name="9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D4A705D-583F-456B-90E8-094BF5146240}" vid="{1CE0E5A1-C6C8-4E56-8977-186479DDC0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FOC-Recording-Template</Template>
  <TotalTime>3715</TotalTime>
  <Words>1163</Words>
  <Application>Microsoft Office PowerPoint</Application>
  <PresentationFormat>On-screen Show (4:3)</PresentationFormat>
  <Paragraphs>244</Paragraphs>
  <Slides>37</Slides>
  <Notes>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Albertus</vt:lpstr>
      <vt:lpstr>Arial</vt:lpstr>
      <vt:lpstr>Calibri</vt:lpstr>
      <vt:lpstr>Calibri Light</vt:lpstr>
      <vt:lpstr>Old English Text MT</vt:lpstr>
      <vt:lpstr>Open Sans Bold</vt:lpstr>
      <vt:lpstr>Times New Roman</vt:lpstr>
      <vt:lpstr>Wingdings</vt:lpstr>
      <vt:lpstr>9_Custom Design</vt:lpstr>
      <vt:lpstr>PowerPoint Presentation</vt:lpstr>
      <vt:lpstr>Lecturer Details</vt:lpstr>
      <vt:lpstr>Learning Outcomes</vt:lpstr>
      <vt:lpstr>Assessment Criteria</vt:lpstr>
      <vt:lpstr>Assessments</vt:lpstr>
      <vt:lpstr>PowerPoint Presentation</vt:lpstr>
      <vt:lpstr>Recommended Texts</vt:lpstr>
      <vt:lpstr>CSSE Delivery Plan</vt:lpstr>
      <vt:lpstr>PowerPoint Presentation</vt:lpstr>
      <vt:lpstr> How it is going to work…..</vt:lpstr>
      <vt:lpstr>Case studies design &amp; implementation</vt:lpstr>
      <vt:lpstr>PowerPoint Presentation</vt:lpstr>
      <vt:lpstr>What sort of design</vt:lpstr>
      <vt:lpstr>Design</vt:lpstr>
      <vt:lpstr>Eg: Not a good User Experience </vt:lpstr>
      <vt:lpstr>What is User-Centered Design (UCD)?</vt:lpstr>
      <vt:lpstr>Why UCD/UX?</vt:lpstr>
      <vt:lpstr>Tools and Methods</vt:lpstr>
      <vt:lpstr>Tools and Methods</vt:lpstr>
      <vt:lpstr>Tools and Methods</vt:lpstr>
      <vt:lpstr>What is Persona?</vt:lpstr>
      <vt:lpstr>Personas</vt:lpstr>
      <vt:lpstr>From Analysis to Design</vt:lpstr>
      <vt:lpstr>Storyboards</vt:lpstr>
      <vt:lpstr>PowerPoint Presentation</vt:lpstr>
      <vt:lpstr>PowerPoint Presentation</vt:lpstr>
      <vt:lpstr>PowerPoint Presentation</vt:lpstr>
      <vt:lpstr>Example</vt:lpstr>
      <vt:lpstr>Storyboards</vt:lpstr>
      <vt:lpstr>Wireframes</vt:lpstr>
      <vt:lpstr>High Fidelity Wireframe Diagrams</vt:lpstr>
      <vt:lpstr>PowerPoint Presentation</vt:lpstr>
      <vt:lpstr>PowerPoint Presentation</vt:lpstr>
      <vt:lpstr>PowerPoint Presentation</vt:lpstr>
      <vt:lpstr>PowerPoint Presentation</vt:lpstr>
      <vt:lpstr>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Losini Shanmugam</dc:creator>
  <cp:lastModifiedBy>Udara</cp:lastModifiedBy>
  <cp:revision>98</cp:revision>
  <cp:lastPrinted>2019-07-01T05:38:08Z</cp:lastPrinted>
  <dcterms:created xsi:type="dcterms:W3CDTF">2017-09-12T04:03:30Z</dcterms:created>
  <dcterms:modified xsi:type="dcterms:W3CDTF">2020-07-09T07:32:15Z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2017-09-03T00:00:00Z</vt:filetime>
  </property>
  <property fmtid="{D5CDD505-2E9C-101B-9397-08002B2CF9AE}" pid="3" name="Creator">
    <vt:lpwstr>Microsoft® PowerPoint® 2010</vt:lpwstr>
  </property>
  <property fmtid="{D5CDD505-2E9C-101B-9397-08002B2CF9AE}" pid="4" name="LastSaved">
    <vt:filetime>2017-09-12T00:00:00Z</vt:filetime>
  </property>
</Properties>
</file>